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81"/>
  </p:notesMasterIdLst>
  <p:handoutMasterIdLst>
    <p:handoutMasterId r:id="rId82"/>
  </p:handoutMasterIdLst>
  <p:sldIdLst>
    <p:sldId id="698" r:id="rId2"/>
    <p:sldId id="691" r:id="rId3"/>
    <p:sldId id="686" r:id="rId4"/>
    <p:sldId id="688" r:id="rId5"/>
    <p:sldId id="689" r:id="rId6"/>
    <p:sldId id="699" r:id="rId7"/>
    <p:sldId id="654" r:id="rId8"/>
    <p:sldId id="655" r:id="rId9"/>
    <p:sldId id="700" r:id="rId10"/>
    <p:sldId id="658" r:id="rId11"/>
    <p:sldId id="660" r:id="rId12"/>
    <p:sldId id="663" r:id="rId13"/>
    <p:sldId id="666" r:id="rId14"/>
    <p:sldId id="667" r:id="rId15"/>
    <p:sldId id="671" r:id="rId16"/>
    <p:sldId id="673" r:id="rId17"/>
    <p:sldId id="618" r:id="rId18"/>
    <p:sldId id="677" r:id="rId19"/>
    <p:sldId id="524" r:id="rId20"/>
    <p:sldId id="702" r:id="rId21"/>
    <p:sldId id="701" r:id="rId22"/>
    <p:sldId id="379" r:id="rId23"/>
    <p:sldId id="1061" r:id="rId24"/>
    <p:sldId id="380" r:id="rId25"/>
    <p:sldId id="580" r:id="rId26"/>
    <p:sldId id="381" r:id="rId27"/>
    <p:sldId id="382" r:id="rId28"/>
    <p:sldId id="385" r:id="rId29"/>
    <p:sldId id="703" r:id="rId30"/>
    <p:sldId id="581" r:id="rId31"/>
    <p:sldId id="383" r:id="rId32"/>
    <p:sldId id="704" r:id="rId33"/>
    <p:sldId id="387" r:id="rId34"/>
    <p:sldId id="388" r:id="rId35"/>
    <p:sldId id="578" r:id="rId36"/>
    <p:sldId id="390" r:id="rId37"/>
    <p:sldId id="391" r:id="rId38"/>
    <p:sldId id="457" r:id="rId39"/>
    <p:sldId id="461" r:id="rId40"/>
    <p:sldId id="579" r:id="rId41"/>
    <p:sldId id="392" r:id="rId42"/>
    <p:sldId id="393" r:id="rId43"/>
    <p:sldId id="463" r:id="rId44"/>
    <p:sldId id="465" r:id="rId45"/>
    <p:sldId id="394" r:id="rId46"/>
    <p:sldId id="529" r:id="rId47"/>
    <p:sldId id="530" r:id="rId48"/>
    <p:sldId id="532" r:id="rId49"/>
    <p:sldId id="705" r:id="rId50"/>
    <p:sldId id="533" r:id="rId51"/>
    <p:sldId id="534" r:id="rId52"/>
    <p:sldId id="535" r:id="rId53"/>
    <p:sldId id="536" r:id="rId54"/>
    <p:sldId id="706" r:id="rId55"/>
    <p:sldId id="539" r:id="rId56"/>
    <p:sldId id="540" r:id="rId57"/>
    <p:sldId id="541" r:id="rId58"/>
    <p:sldId id="542" r:id="rId59"/>
    <p:sldId id="543" r:id="rId60"/>
    <p:sldId id="582" r:id="rId61"/>
    <p:sldId id="559" r:id="rId62"/>
    <p:sldId id="561" r:id="rId63"/>
    <p:sldId id="562" r:id="rId64"/>
    <p:sldId id="563" r:id="rId65"/>
    <p:sldId id="564" r:id="rId66"/>
    <p:sldId id="565" r:id="rId67"/>
    <p:sldId id="566" r:id="rId68"/>
    <p:sldId id="567" r:id="rId69"/>
    <p:sldId id="568" r:id="rId70"/>
    <p:sldId id="569" r:id="rId71"/>
    <p:sldId id="570" r:id="rId72"/>
    <p:sldId id="571" r:id="rId73"/>
    <p:sldId id="572" r:id="rId74"/>
    <p:sldId id="573" r:id="rId75"/>
    <p:sldId id="574" r:id="rId76"/>
    <p:sldId id="575" r:id="rId77"/>
    <p:sldId id="576" r:id="rId78"/>
    <p:sldId id="577" r:id="rId79"/>
    <p:sldId id="435" r:id="rId80"/>
  </p:sldIdLst>
  <p:sldSz cx="10160000" cy="5715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CCFF"/>
    <a:srgbClr val="FF0000"/>
    <a:srgbClr val="3399FF"/>
    <a:srgbClr val="36219F"/>
    <a:srgbClr val="FFFFFF"/>
    <a:srgbClr val="FFCC00"/>
    <a:srgbClr val="CCFF66"/>
    <a:srgbClr val="006666"/>
    <a:srgbClr val="0099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9063" autoAdjust="0"/>
  </p:normalViewPr>
  <p:slideViewPr>
    <p:cSldViewPr>
      <p:cViewPr varScale="1">
        <p:scale>
          <a:sx n="98" d="100"/>
          <a:sy n="98" d="100"/>
        </p:scale>
        <p:origin x="734" y="82"/>
      </p:cViewPr>
      <p:guideLst>
        <p:guide orient="horz" pos="1800"/>
        <p:guide pos="3200"/>
      </p:guideLst>
    </p:cSldViewPr>
  </p:slideViewPr>
  <p:outlineViewPr>
    <p:cViewPr>
      <p:scale>
        <a:sx n="33" d="100"/>
        <a:sy n="33" d="100"/>
      </p:scale>
      <p:origin x="0" y="251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52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1.xml"/><Relationship Id="rId13" Type="http://schemas.openxmlformats.org/officeDocument/2006/relationships/slide" Target="slides/slide62.xml"/><Relationship Id="rId18" Type="http://schemas.openxmlformats.org/officeDocument/2006/relationships/slide" Target="slides/slide68.xml"/><Relationship Id="rId26" Type="http://schemas.openxmlformats.org/officeDocument/2006/relationships/slide" Target="slides/slide77.xml"/><Relationship Id="rId3" Type="http://schemas.openxmlformats.org/officeDocument/2006/relationships/slide" Target="slides/slide35.xml"/><Relationship Id="rId21" Type="http://schemas.openxmlformats.org/officeDocument/2006/relationships/slide" Target="slides/slide71.xml"/><Relationship Id="rId7" Type="http://schemas.openxmlformats.org/officeDocument/2006/relationships/slide" Target="slides/slide50.xml"/><Relationship Id="rId12" Type="http://schemas.openxmlformats.org/officeDocument/2006/relationships/slide" Target="slides/slide61.xml"/><Relationship Id="rId17" Type="http://schemas.openxmlformats.org/officeDocument/2006/relationships/slide" Target="slides/slide67.xml"/><Relationship Id="rId25" Type="http://schemas.openxmlformats.org/officeDocument/2006/relationships/slide" Target="slides/slide75.xml"/><Relationship Id="rId2" Type="http://schemas.openxmlformats.org/officeDocument/2006/relationships/slide" Target="slides/slide30.xml"/><Relationship Id="rId16" Type="http://schemas.openxmlformats.org/officeDocument/2006/relationships/slide" Target="slides/slide65.xml"/><Relationship Id="rId20" Type="http://schemas.openxmlformats.org/officeDocument/2006/relationships/slide" Target="slides/slide70.xml"/><Relationship Id="rId1" Type="http://schemas.openxmlformats.org/officeDocument/2006/relationships/slide" Target="slides/slide25.xml"/><Relationship Id="rId6" Type="http://schemas.openxmlformats.org/officeDocument/2006/relationships/slide" Target="slides/slide48.xml"/><Relationship Id="rId11" Type="http://schemas.openxmlformats.org/officeDocument/2006/relationships/slide" Target="slides/slide56.xml"/><Relationship Id="rId24" Type="http://schemas.openxmlformats.org/officeDocument/2006/relationships/slide" Target="slides/slide74.xml"/><Relationship Id="rId5" Type="http://schemas.openxmlformats.org/officeDocument/2006/relationships/slide" Target="slides/slide46.xml"/><Relationship Id="rId15" Type="http://schemas.openxmlformats.org/officeDocument/2006/relationships/slide" Target="slides/slide64.xml"/><Relationship Id="rId23" Type="http://schemas.openxmlformats.org/officeDocument/2006/relationships/slide" Target="slides/slide73.xml"/><Relationship Id="rId10" Type="http://schemas.openxmlformats.org/officeDocument/2006/relationships/slide" Target="slides/slide55.xml"/><Relationship Id="rId19" Type="http://schemas.openxmlformats.org/officeDocument/2006/relationships/slide" Target="slides/slide69.xml"/><Relationship Id="rId4" Type="http://schemas.openxmlformats.org/officeDocument/2006/relationships/slide" Target="slides/slide40.xml"/><Relationship Id="rId9" Type="http://schemas.openxmlformats.org/officeDocument/2006/relationships/slide" Target="slides/slide52.xml"/><Relationship Id="rId14" Type="http://schemas.openxmlformats.org/officeDocument/2006/relationships/slide" Target="slides/slide63.xml"/><Relationship Id="rId22" Type="http://schemas.openxmlformats.org/officeDocument/2006/relationships/slide" Target="slides/slide72.xml"/><Relationship Id="rId27" Type="http://schemas.openxmlformats.org/officeDocument/2006/relationships/slide" Target="slides/slide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BE31CA6-63E9-4E4B-8633-D30051E330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8632A50-A6F2-4C81-A5C1-E1E8D339E5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AE73A58-230A-4D57-9F8C-71499C9319EE}" type="slidenum">
              <a:rPr lang="en-US" altLang="zh-CN" smtClean="0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194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0A855E2-8D86-45F9-9236-B0CCFA1804CD}" type="slidenum">
              <a:rPr lang="en-US" altLang="zh-CN" smtClean="0"/>
              <a:pPr>
                <a:spcBef>
                  <a:spcPct val="0"/>
                </a:spcBef>
              </a:pPr>
              <a:t>76</a:t>
            </a:fld>
            <a:endParaRPr lang="en-US" altLang="zh-CN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19766" y="106852"/>
            <a:ext cx="8968748" cy="518400"/>
          </a:xfrm>
          <a:prstGeom prst="rect">
            <a:avLst/>
          </a:prstGeom>
        </p:spPr>
        <p:txBody>
          <a:bodyPr anchor="ctr"/>
          <a:lstStyle>
            <a:lvl1pPr algn="l">
              <a:defRPr lang="zh-CN" altLang="en-US" sz="2800" b="1" dirty="0">
                <a:solidFill>
                  <a:srgbClr val="1543A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687513" y="769938"/>
            <a:ext cx="9001000" cy="4319587"/>
          </a:xfrm>
          <a:prstGeom prst="rect">
            <a:avLst/>
          </a:prstGeom>
        </p:spPr>
        <p:txBody>
          <a:bodyPr/>
          <a:lstStyle>
            <a:lvl1pPr marL="296330" indent="-296330">
              <a:lnSpc>
                <a:spcPts val="2600"/>
              </a:lnSpc>
              <a:buFont typeface="Wingdings" panose="05000000000000000000" pitchFamily="2" charset="2"/>
              <a:buChar char="l"/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ts val="2600"/>
              </a:lnSpc>
              <a:defRPr sz="1800" b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lnSpc>
                <a:spcPts val="2400"/>
              </a:lnSpc>
              <a:defRPr sz="1400"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>
              <a:lnSpc>
                <a:spcPts val="2400"/>
              </a:lnSpc>
              <a:defRPr sz="1556"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28EC96C-29C5-43A2-A0B6-522209D1D8AF}"/>
              </a:ext>
            </a:extLst>
          </p:cNvPr>
          <p:cNvSpPr/>
          <p:nvPr userDrawn="1"/>
        </p:nvSpPr>
        <p:spPr>
          <a:xfrm>
            <a:off x="406847" y="302216"/>
            <a:ext cx="179129" cy="1926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26" descr="See the source image">
            <a:extLst>
              <a:ext uri="{FF2B5EF4-FFF2-40B4-BE49-F238E27FC236}">
                <a16:creationId xmlns:a16="http://schemas.microsoft.com/office/drawing/2014/main" id="{242B1DBE-5290-4134-937C-0BEBDA7598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961" y="523421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ee the source image">
            <a:extLst>
              <a:ext uri="{FF2B5EF4-FFF2-40B4-BE49-F238E27FC236}">
                <a16:creationId xmlns:a16="http://schemas.microsoft.com/office/drawing/2014/main" id="{866867CB-E71A-4BFF-BE27-C7B6C28618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9" y="18605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177223"/>
      </p:ext>
    </p:extLst>
  </p:cSld>
  <p:clrMapOvr>
    <a:masterClrMapping/>
  </p:clrMapOvr>
  <p:transition advTm="109595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7d195523061f1c09d430b2e086820dbf734666a277b0d4b500BB7A72AB1412ED5183AD7B3816201F88CE1DA88F1BDB3B214B2C038CB098A30603A7C73162896CA56D5F2C85C2877766F9AF7CC3216D7CF634F6382D6C7BA7BC888BA9186F2798B84068E6072773E10A0296880ED9D73C76908137F952918BE4DD4EB5E4CCB40DE91FD2372AF4B64">
            <a:extLst>
              <a:ext uri="{FF2B5EF4-FFF2-40B4-BE49-F238E27FC236}">
                <a16:creationId xmlns:a16="http://schemas.microsoft.com/office/drawing/2014/main" id="{E4B16D58-FD08-4AE8-81A5-B5A3F4E192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7" y="0"/>
            <a:ext cx="10148773" cy="5708685"/>
          </a:xfrm>
          <a:prstGeom prst="rect">
            <a:avLst/>
          </a:prstGeom>
        </p:spPr>
      </p:pic>
      <p:sp>
        <p:nvSpPr>
          <p:cNvPr id="4" name="TextBox 11"/>
          <p:cNvSpPr txBox="1">
            <a:spLocks noChangeArrowheads="1"/>
          </p:cNvSpPr>
          <p:nvPr userDrawn="1"/>
        </p:nvSpPr>
        <p:spPr bwMode="auto">
          <a:xfrm>
            <a:off x="1391715" y="3178300"/>
            <a:ext cx="2325796" cy="35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9228" tIns="39613" rIns="79228" bIns="39613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78" b="1" dirty="0">
                <a:solidFill>
                  <a:schemeClr val="tx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数据库系统概论课程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3" y="3054351"/>
            <a:ext cx="4176161" cy="11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74D169-0F7D-4475-9258-285149DADA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31" y="1143520"/>
            <a:ext cx="4790911" cy="45645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DE4EEC-C854-4B61-9CF9-2D8D504F8EE6}"/>
              </a:ext>
            </a:extLst>
          </p:cNvPr>
          <p:cNvSpPr txBox="1"/>
          <p:nvPr userDrawn="1"/>
        </p:nvSpPr>
        <p:spPr>
          <a:xfrm>
            <a:off x="1391715" y="3649588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czlong@scut.edu.cn</a:t>
            </a:r>
            <a:endParaRPr lang="en-GB" altLang="zh-CN" sz="1400" b="1" dirty="0"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733727"/>
      </p:ext>
    </p:extLst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6A7A2A5-343D-4885-B8E8-919FBDCC59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39941"/>
          </a:xfrm>
          <a:prstGeom prst="rect">
            <a:avLst/>
          </a:prstGeom>
        </p:spPr>
      </p:pic>
      <p:pic>
        <p:nvPicPr>
          <p:cNvPr id="9" name="Picture 26" descr="See the source image">
            <a:extLst>
              <a:ext uri="{FF2B5EF4-FFF2-40B4-BE49-F238E27FC236}">
                <a16:creationId xmlns:a16="http://schemas.microsoft.com/office/drawing/2014/main" id="{7654A064-EB32-4E2F-8053-C73D5E2A5A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585" y="523421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22">
            <a:extLst>
              <a:ext uri="{FF2B5EF4-FFF2-40B4-BE49-F238E27FC236}">
                <a16:creationId xmlns:a16="http://schemas.microsoft.com/office/drawing/2014/main" id="{BED40288-ABD8-43E2-8209-3A663E5CE5BF}"/>
              </a:ext>
            </a:extLst>
          </p:cNvPr>
          <p:cNvSpPr txBox="1"/>
          <p:nvPr userDrawn="1"/>
        </p:nvSpPr>
        <p:spPr>
          <a:xfrm>
            <a:off x="5440040" y="769268"/>
            <a:ext cx="1019508" cy="584775"/>
          </a:xfrm>
          <a:prstGeom prst="rect">
            <a:avLst/>
          </a:prstGeom>
          <a:ln w="12700">
            <a:miter lim="400000"/>
          </a:ln>
        </p:spPr>
        <p:txBody>
          <a:bodyPr wrap="none" lIns="38099" rIns="38099">
            <a:spAutoFit/>
          </a:bodyPr>
          <a:lstStyle>
            <a:lvl1pPr>
              <a:defRPr sz="3200" b="1">
                <a:solidFill>
                  <a:srgbClr val="3DBD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solidFill>
                  <a:srgbClr val="1543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录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1E6DBA5-8C6C-46D5-8683-5C70A6D4FA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8" y="1683437"/>
            <a:ext cx="2373065" cy="23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91362"/>
      </p:ext>
    </p:extLst>
  </p:cSld>
  <p:clrMapOvr>
    <a:masterClrMapping/>
  </p:clrMapOvr>
  <p:transition advTm="109595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B4C82AB-8715-498E-9C9B-3CA97C6B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39941"/>
          </a:xfrm>
          <a:prstGeom prst="rect">
            <a:avLst/>
          </a:prstGeom>
        </p:spPr>
      </p:pic>
      <p:cxnSp>
        <p:nvCxnSpPr>
          <p:cNvPr id="6" name="直接连接符 5"/>
          <p:cNvCxnSpPr>
            <a:cxnSpLocks/>
          </p:cNvCxnSpPr>
          <p:nvPr userDrawn="1"/>
        </p:nvCxnSpPr>
        <p:spPr>
          <a:xfrm>
            <a:off x="9308042" y="5476875"/>
            <a:ext cx="11994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9817806" y="5476875"/>
            <a:ext cx="15873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6" descr="See the source image">
            <a:extLst>
              <a:ext uri="{FF2B5EF4-FFF2-40B4-BE49-F238E27FC236}">
                <a16:creationId xmlns:a16="http://schemas.microsoft.com/office/drawing/2014/main" id="{7F07970C-78CC-41CC-9428-0EA43CD167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961" y="523421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See the source image">
            <a:extLst>
              <a:ext uri="{FF2B5EF4-FFF2-40B4-BE49-F238E27FC236}">
                <a16:creationId xmlns:a16="http://schemas.microsoft.com/office/drawing/2014/main" id="{4CDB1B1B-05C8-4095-82A6-A8E68D6D1A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585" y="523421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705567"/>
      </p:ext>
    </p:extLst>
  </p:cSld>
  <p:clrMapOvr>
    <a:masterClrMapping/>
  </p:clrMapOvr>
  <p:transition advTm="109595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致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E1326E-37C6-4AA0-8BC5-AADC2F672B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6295" y="-2229713"/>
            <a:ext cx="5747410" cy="10174425"/>
          </a:xfrm>
          <a:prstGeom prst="rect">
            <a:avLst/>
          </a:prstGeom>
        </p:spPr>
      </p:pic>
      <p:sp>
        <p:nvSpPr>
          <p:cNvPr id="6" name="矩形 5" descr="e7d195523061f1c09d430b2e086820dbf734666a277b0d4b500BB7A72AB1412ED5183AD7B3816201F88CE1DA88F1BDB3B214B2C038CB098A30603A7C73162896CA56D5F2C85C2877766F9AF7CC3216D7CF634F6382D6C7BA7BC888BA9186F2798B84068E6072773E10A0296880ED9D73C76908137F952918BE4DD4EB5E4CCB40DE91FD2372AF4B64">
            <a:extLst>
              <a:ext uri="{FF2B5EF4-FFF2-40B4-BE49-F238E27FC236}">
                <a16:creationId xmlns:a16="http://schemas.microsoft.com/office/drawing/2014/main" id="{8730C332-0C78-42E4-BB97-02495FD4D264}"/>
              </a:ext>
            </a:extLst>
          </p:cNvPr>
          <p:cNvSpPr/>
          <p:nvPr userDrawn="1"/>
        </p:nvSpPr>
        <p:spPr>
          <a:xfrm>
            <a:off x="1407592" y="2877858"/>
            <a:ext cx="2297104" cy="7873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761950">
              <a:lnSpc>
                <a:spcPct val="110000"/>
              </a:lnSpc>
            </a:pPr>
            <a:r>
              <a:rPr lang="en-US" altLang="zh-CN" sz="5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POSans H" panose="00020600040101010101" pitchFamily="18" charset="-122"/>
                <a:sym typeface="+mn-lt"/>
              </a:rPr>
              <a:t>Thanks</a:t>
            </a:r>
            <a:endParaRPr lang="en-US" altLang="ja-JP" sz="50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11059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19765" y="106852"/>
            <a:ext cx="9136196" cy="518400"/>
          </a:xfrm>
          <a:prstGeom prst="rect">
            <a:avLst/>
          </a:prstGeom>
        </p:spPr>
        <p:txBody>
          <a:bodyPr anchor="ctr"/>
          <a:lstStyle>
            <a:lvl1pPr algn="l">
              <a:defRPr lang="zh-CN" altLang="en-US" sz="2800" b="1" dirty="0">
                <a:solidFill>
                  <a:srgbClr val="1543A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687512" y="769938"/>
            <a:ext cx="9168449" cy="4319587"/>
          </a:xfrm>
          <a:prstGeom prst="rect">
            <a:avLst/>
          </a:prstGeom>
        </p:spPr>
        <p:txBody>
          <a:bodyPr/>
          <a:lstStyle>
            <a:lvl1pPr marL="296330" indent="-296330">
              <a:lnSpc>
                <a:spcPts val="2600"/>
              </a:lnSpc>
              <a:buFont typeface="Wingdings" panose="05000000000000000000" pitchFamily="2" charset="2"/>
              <a:buChar char="l"/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ts val="2600"/>
              </a:lnSpc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lnSpc>
                <a:spcPts val="2400"/>
              </a:lnSpc>
              <a:defRPr sz="1400"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>
              <a:lnSpc>
                <a:spcPts val="2400"/>
              </a:lnSpc>
              <a:defRPr sz="1556"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33" name="Picture 26" descr="See the source image">
            <a:extLst>
              <a:ext uri="{FF2B5EF4-FFF2-40B4-BE49-F238E27FC236}">
                <a16:creationId xmlns:a16="http://schemas.microsoft.com/office/drawing/2014/main" id="{242B1DBE-5290-4134-937C-0BEBDA7598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585" y="523421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See the source image">
            <a:extLst>
              <a:ext uri="{FF2B5EF4-FFF2-40B4-BE49-F238E27FC236}">
                <a16:creationId xmlns:a16="http://schemas.microsoft.com/office/drawing/2014/main" id="{58BA855A-702D-462B-AE0C-D26D23289E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9" y="15219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36040"/>
      </p:ext>
    </p:extLst>
  </p:cSld>
  <p:clrMapOvr>
    <a:masterClrMapping/>
  </p:clrMapOvr>
  <p:transition spd="slow" advTm="109595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1" r:id="rId1"/>
    <p:sldLayoutId id="2147484474" r:id="rId2"/>
    <p:sldLayoutId id="2147484475" r:id="rId3"/>
    <p:sldLayoutId id="2147484477" r:id="rId4"/>
    <p:sldLayoutId id="2147484473" r:id="rId5"/>
    <p:sldLayoutId id="2147484478" r:id="rId6"/>
  </p:sldLayoutIdLst>
  <p:transition>
    <p:random/>
  </p:transition>
  <p:txStyles>
    <p:titleStyle>
      <a:lvl1pPr algn="ctr" defTabSz="1014227" rtl="0" eaLnBrk="0" fontAlgn="base" hangingPunct="0">
        <a:spcBef>
          <a:spcPct val="0"/>
        </a:spcBef>
        <a:spcAft>
          <a:spcPct val="0"/>
        </a:spcAft>
        <a:defRPr sz="4889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14227" rtl="0" eaLnBrk="0" fontAlgn="base" hangingPunct="0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014227" rtl="0" eaLnBrk="0" fontAlgn="base" hangingPunct="0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014227" rtl="0" eaLnBrk="0" fontAlgn="base" hangingPunct="0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014227" rtl="0" eaLnBrk="0" fontAlgn="base" hangingPunct="0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507995" algn="ctr" defTabSz="1014227" rtl="0" eaLnBrk="1" fontAlgn="base" hangingPunct="1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015990" algn="ctr" defTabSz="1014227" rtl="0" eaLnBrk="1" fontAlgn="base" hangingPunct="1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523985" algn="ctr" defTabSz="1014227" rtl="0" eaLnBrk="1" fontAlgn="base" hangingPunct="1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031980" algn="ctr" defTabSz="1014227" rtl="0" eaLnBrk="1" fontAlgn="base" hangingPunct="1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79233" indent="-379233" algn="l" defTabSz="101422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1pPr>
      <a:lvl2pPr marL="823728" indent="-315734" algn="l" defTabSz="101422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11" kern="1200">
          <a:solidFill>
            <a:schemeClr val="tx1"/>
          </a:solidFill>
          <a:latin typeface="+mn-lt"/>
          <a:ea typeface="+mn-ea"/>
          <a:cs typeface="+mn-cs"/>
        </a:defRPr>
      </a:lvl2pPr>
      <a:lvl3pPr marL="1268224" indent="-252234" algn="l" defTabSz="101422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1776219" indent="-252234" algn="l" defTabSz="101422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22" kern="1200">
          <a:solidFill>
            <a:schemeClr val="tx1"/>
          </a:solidFill>
          <a:latin typeface="+mn-lt"/>
          <a:ea typeface="+mn-ea"/>
          <a:cs typeface="+mn-cs"/>
        </a:defRPr>
      </a:lvl4pPr>
      <a:lvl5pPr marL="2284214" indent="-252234" algn="l" defTabSz="101422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22" kern="1200">
          <a:solidFill>
            <a:schemeClr val="tx1"/>
          </a:solidFill>
          <a:latin typeface="+mn-lt"/>
          <a:ea typeface="+mn-ea"/>
          <a:cs typeface="+mn-cs"/>
        </a:defRPr>
      </a:lvl5pPr>
      <a:lvl6pPr marL="2793787" indent="-253981" algn="l" defTabSz="1015922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6pPr>
      <a:lvl7pPr marL="3301746" indent="-253981" algn="l" defTabSz="1015922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7pPr>
      <a:lvl8pPr marL="3809707" indent="-253981" algn="l" defTabSz="1015922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8pPr>
      <a:lvl9pPr marL="4317668" indent="-253981" algn="l" defTabSz="1015922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62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22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84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844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806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766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727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688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2" descr="https://spliffmobile.com/download/blue-technology-4669.jpg"/>
          <p:cNvSpPr>
            <a:spLocks noChangeAspect="1" noChangeArrowheads="1"/>
          </p:cNvSpPr>
          <p:nvPr/>
        </p:nvSpPr>
        <p:spPr bwMode="auto">
          <a:xfrm>
            <a:off x="0" y="-587375"/>
            <a:ext cx="338667" cy="33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88181" y="1402293"/>
            <a:ext cx="5205236" cy="166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228" tIns="39613" rIns="79228" bIns="39613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556"/>
              </a:lnSpc>
              <a:spcBef>
                <a:spcPct val="20000"/>
              </a:spcBef>
            </a:pPr>
            <a:r>
              <a:rPr lang="zh-CN" altLang="en-US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en-US" altLang="zh-CN" sz="3556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5556"/>
              </a:lnSpc>
              <a:spcBef>
                <a:spcPct val="20000"/>
              </a:spcBef>
            </a:pPr>
            <a:r>
              <a:rPr lang="zh-CN" altLang="en-US" sz="488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关系数据库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dirty="0"/>
              <a:t>关系的三类完整性约束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729581" y="745102"/>
            <a:ext cx="9001000" cy="246464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highlight>
                  <a:srgbClr val="FFFF00"/>
                </a:highlight>
              </a:rPr>
              <a:t>实体完整性（行）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highlight>
                  <a:srgbClr val="FFFF00"/>
                </a:highlight>
              </a:rPr>
              <a:t>引用完整性（表间）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highlight>
                  <a:srgbClr val="FFFF00"/>
                </a:highlight>
              </a:rPr>
              <a:t>域完整性   （列）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400" b="0" dirty="0"/>
              <a:t>    </a:t>
            </a:r>
            <a:endParaRPr lang="en-US" altLang="zh-CN" sz="2400" b="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3633776-98FE-4E5C-804F-1341993DA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378969"/>
              </p:ext>
            </p:extLst>
          </p:nvPr>
        </p:nvGraphicFramePr>
        <p:xfrm>
          <a:off x="7642350" y="2569468"/>
          <a:ext cx="2088231" cy="191981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96077">
                  <a:extLst>
                    <a:ext uri="{9D8B030D-6E8A-4147-A177-3AD203B41FA5}">
                      <a16:colId xmlns:a16="http://schemas.microsoft.com/office/drawing/2014/main" val="1843193063"/>
                    </a:ext>
                  </a:extLst>
                </a:gridCol>
                <a:gridCol w="696077">
                  <a:extLst>
                    <a:ext uri="{9D8B030D-6E8A-4147-A177-3AD203B41FA5}">
                      <a16:colId xmlns:a16="http://schemas.microsoft.com/office/drawing/2014/main" val="230846808"/>
                    </a:ext>
                  </a:extLst>
                </a:gridCol>
                <a:gridCol w="696077">
                  <a:extLst>
                    <a:ext uri="{9D8B030D-6E8A-4147-A177-3AD203B41FA5}">
                      <a16:colId xmlns:a16="http://schemas.microsoft.com/office/drawing/2014/main" val="7855668"/>
                    </a:ext>
                  </a:extLst>
                </a:gridCol>
              </a:tblGrid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96640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480541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70477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902E271-E8F6-4CF0-90DF-FE59F7C9A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35601"/>
              </p:ext>
            </p:extLst>
          </p:nvPr>
        </p:nvGraphicFramePr>
        <p:xfrm>
          <a:off x="4510003" y="2569468"/>
          <a:ext cx="2088231" cy="25597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96077">
                  <a:extLst>
                    <a:ext uri="{9D8B030D-6E8A-4147-A177-3AD203B41FA5}">
                      <a16:colId xmlns:a16="http://schemas.microsoft.com/office/drawing/2014/main" val="1843193063"/>
                    </a:ext>
                  </a:extLst>
                </a:gridCol>
                <a:gridCol w="696077">
                  <a:extLst>
                    <a:ext uri="{9D8B030D-6E8A-4147-A177-3AD203B41FA5}">
                      <a16:colId xmlns:a16="http://schemas.microsoft.com/office/drawing/2014/main" val="230846808"/>
                    </a:ext>
                  </a:extLst>
                </a:gridCol>
                <a:gridCol w="696077">
                  <a:extLst>
                    <a:ext uri="{9D8B030D-6E8A-4147-A177-3AD203B41FA5}">
                      <a16:colId xmlns:a16="http://schemas.microsoft.com/office/drawing/2014/main" val="7855668"/>
                    </a:ext>
                  </a:extLst>
                </a:gridCol>
              </a:tblGrid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96640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480541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704775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88705"/>
                  </a:ext>
                </a:extLst>
              </a:tr>
            </a:tbl>
          </a:graphicData>
        </a:graphic>
      </p:graphicFrame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39992B9-0465-4E6D-BEEE-628FFDB8C466}"/>
              </a:ext>
            </a:extLst>
          </p:cNvPr>
          <p:cNvCxnSpPr/>
          <p:nvPr/>
        </p:nvCxnSpPr>
        <p:spPr>
          <a:xfrm>
            <a:off x="6711372" y="3001516"/>
            <a:ext cx="792088" cy="0"/>
          </a:xfrm>
          <a:prstGeom prst="straightConnector1">
            <a:avLst/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6422A23-D6EA-423A-9A5B-AACA89A25F87}"/>
              </a:ext>
            </a:extLst>
          </p:cNvPr>
          <p:cNvSpPr txBox="1"/>
          <p:nvPr/>
        </p:nvSpPr>
        <p:spPr>
          <a:xfrm>
            <a:off x="6658375" y="2423803"/>
            <a:ext cx="898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引用完整性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表间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71350-64B2-4193-B289-134AB5EA3F86}"/>
              </a:ext>
            </a:extLst>
          </p:cNvPr>
          <p:cNvSpPr txBox="1"/>
          <p:nvPr/>
        </p:nvSpPr>
        <p:spPr>
          <a:xfrm>
            <a:off x="5004611" y="1787981"/>
            <a:ext cx="1434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域完整性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8972410-9E86-419E-A4B1-AF662376E241}"/>
              </a:ext>
            </a:extLst>
          </p:cNvPr>
          <p:cNvCxnSpPr>
            <a:cxnSpLocks/>
          </p:cNvCxnSpPr>
          <p:nvPr/>
        </p:nvCxnSpPr>
        <p:spPr>
          <a:xfrm>
            <a:off x="6598234" y="4153644"/>
            <a:ext cx="350593" cy="0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1D282DD-1500-41F8-83D4-32A533B13342}"/>
              </a:ext>
            </a:extLst>
          </p:cNvPr>
          <p:cNvSpPr txBox="1"/>
          <p:nvPr/>
        </p:nvSpPr>
        <p:spPr>
          <a:xfrm>
            <a:off x="6855051" y="3642554"/>
            <a:ext cx="400110" cy="1693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实体完整性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行）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AD50271-7F65-410F-8088-F228D1FFFACA}"/>
              </a:ext>
            </a:extLst>
          </p:cNvPr>
          <p:cNvCxnSpPr>
            <a:cxnSpLocks/>
          </p:cNvCxnSpPr>
          <p:nvPr/>
        </p:nvCxnSpPr>
        <p:spPr>
          <a:xfrm flipV="1">
            <a:off x="5546574" y="2093161"/>
            <a:ext cx="0" cy="450294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E3996CA-3921-409C-8252-3F7592C0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28151"/>
              </p:ext>
            </p:extLst>
          </p:nvPr>
        </p:nvGraphicFramePr>
        <p:xfrm>
          <a:off x="5206080" y="2569468"/>
          <a:ext cx="696077" cy="25597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96077">
                  <a:extLst>
                    <a:ext uri="{9D8B030D-6E8A-4147-A177-3AD203B41FA5}">
                      <a16:colId xmlns:a16="http://schemas.microsoft.com/office/drawing/2014/main" val="1843193063"/>
                    </a:ext>
                  </a:extLst>
                </a:gridCol>
              </a:tblGrid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96640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480541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704775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88705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766" y="99316"/>
            <a:ext cx="8968748" cy="5334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dirty="0"/>
              <a:t>实体完整性</a:t>
            </a:r>
            <a:r>
              <a:rPr lang="zh-CN" altLang="en-US" dirty="0"/>
              <a:t>（主码不能为空）</a:t>
            </a:r>
            <a:endParaRPr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339189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/>
              <a:t>实体完整性规则：</a:t>
            </a:r>
            <a:r>
              <a:rPr lang="zh-CN" altLang="en-US" dirty="0">
                <a:highlight>
                  <a:srgbClr val="FFFF00"/>
                </a:highlight>
              </a:rPr>
              <a:t>若属性</a:t>
            </a:r>
            <a:r>
              <a:rPr lang="en-US" altLang="zh-CN" dirty="0">
                <a:highlight>
                  <a:srgbClr val="FFFF00"/>
                </a:highlight>
              </a:rPr>
              <a:t>A</a:t>
            </a:r>
            <a:r>
              <a:rPr lang="zh-CN" altLang="en-US" dirty="0">
                <a:highlight>
                  <a:srgbClr val="FFFF00"/>
                </a:highlight>
              </a:rPr>
              <a:t>是关系</a:t>
            </a: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zh-CN" altLang="en-US" dirty="0">
                <a:highlight>
                  <a:srgbClr val="FFFF00"/>
                </a:highlight>
              </a:rPr>
              <a:t>的主属性，则属性</a:t>
            </a:r>
            <a:r>
              <a:rPr lang="en-US" altLang="zh-CN" dirty="0">
                <a:highlight>
                  <a:srgbClr val="FFFF00"/>
                </a:highlight>
              </a:rPr>
              <a:t>A</a:t>
            </a:r>
            <a:r>
              <a:rPr lang="zh-CN" altLang="en-US" dirty="0">
                <a:highlight>
                  <a:srgbClr val="FFFF00"/>
                </a:highlight>
              </a:rPr>
              <a:t>不能取空值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/>
              <a:t>实体完整性规则的说明：</a:t>
            </a:r>
          </a:p>
          <a:p>
            <a:pPr marL="698493" lvl="1" indent="-253997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实体完整性规则是针对基本关系而言。一个基本表通常对应现实世界的一个实体集</a:t>
            </a:r>
          </a:p>
          <a:p>
            <a:pPr marL="698493" lvl="1" indent="-253997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现实世界中的实体是可区分的，即它们具有某种唯一性标识</a:t>
            </a:r>
          </a:p>
          <a:p>
            <a:pPr marL="698493" lvl="1" indent="-253997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关系模型中以主码作为唯一性标识</a:t>
            </a:r>
          </a:p>
          <a:p>
            <a:pPr marL="698493" lvl="1" indent="-253997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主码中的属性即主属性不能取空值</a:t>
            </a:r>
          </a:p>
          <a:p>
            <a:pPr marL="984243" lvl="2" indent="-285750">
              <a:lnSpc>
                <a:spcPct val="150000"/>
              </a:lnSpc>
              <a:buSzPct val="60000"/>
              <a:defRPr/>
            </a:pPr>
            <a:r>
              <a:rPr lang="zh-CN" altLang="en-US" sz="1556" dirty="0"/>
              <a:t>主属性取空值，就说明存在某个不可标识的实体，即存在不可区分的实体，这与第（</a:t>
            </a:r>
            <a:r>
              <a:rPr lang="en-US" altLang="zh-CN" sz="1556" dirty="0"/>
              <a:t>2</a:t>
            </a:r>
            <a:r>
              <a:rPr lang="zh-CN" altLang="en-US" sz="1556" dirty="0"/>
              <a:t>）点相矛盾，因此这个规则称为实体完整性   </a:t>
            </a:r>
          </a:p>
        </p:txBody>
      </p:sp>
    </p:spTree>
  </p:cSld>
  <p:clrMapOvr>
    <a:masterClrMapping/>
  </p:clrMapOvr>
  <p:transition advTm="109595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766" y="99316"/>
            <a:ext cx="8968748" cy="5334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dirty="0"/>
              <a:t>引用完整性</a:t>
            </a:r>
            <a:r>
              <a:rPr lang="zh-CN" altLang="en-US" dirty="0">
                <a:highlight>
                  <a:srgbClr val="FFFF00"/>
                </a:highlight>
              </a:rPr>
              <a:t>（外码必须原始就存在）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59752" y="817824"/>
            <a:ext cx="8001000" cy="9595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 dirty="0"/>
              <a:t>例</a:t>
            </a:r>
            <a:r>
              <a:rPr lang="en-US" altLang="zh-CN" sz="1800" dirty="0"/>
              <a:t>1</a:t>
            </a:r>
            <a:r>
              <a:rPr lang="zh-CN" altLang="en-US" sz="1800" dirty="0"/>
              <a:t>：学生（学号，姓名，性别，专业代号，学院）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 dirty="0"/>
              <a:t>        专业（专业代号，专业名称，描述）</a:t>
            </a:r>
          </a:p>
        </p:txBody>
      </p:sp>
      <p:cxnSp>
        <p:nvCxnSpPr>
          <p:cNvPr id="3" name="直接箭头连接符 2"/>
          <p:cNvCxnSpPr>
            <a:cxnSpLocks/>
          </p:cNvCxnSpPr>
          <p:nvPr/>
        </p:nvCxnSpPr>
        <p:spPr>
          <a:xfrm flipH="1">
            <a:off x="4204941" y="1195624"/>
            <a:ext cx="1523131" cy="26216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0378" y="1847786"/>
            <a:ext cx="8128000" cy="145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defTabSz="1014227" eaLnBrk="1" hangingPunct="1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学生关系引用了专业关系的主码“专业代号”。</a:t>
            </a:r>
          </a:p>
          <a:p>
            <a:pPr marL="380996" indent="-380996" defTabSz="1014227" eaLnBrk="1" hangingPunct="1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学生关系中的“专业”值必须是确实存在的专业的专业号 ，即专业关系中有该专业的记录。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1528" y="3431881"/>
            <a:ext cx="8128000" cy="21762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>
              <a:lnSpc>
                <a:spcPts val="2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 dirty="0"/>
              <a:t>例</a:t>
            </a:r>
            <a:r>
              <a:rPr lang="en-US" altLang="zh-CN" sz="1800" dirty="0"/>
              <a:t>2</a:t>
            </a:r>
            <a:r>
              <a:rPr lang="zh-CN" altLang="en-US" sz="1800" dirty="0"/>
              <a:t>：学生、课程、学生与课程之间的多对多联系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学生（学号，姓名，性别，专业号，年龄）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课程（课程号，课程名，学分）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选修（学号，课程号，成绩）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ED118C2-1395-46F4-B6C5-4ED262FBEBA5}"/>
              </a:ext>
            </a:extLst>
          </p:cNvPr>
          <p:cNvCxnSpPr>
            <a:cxnSpLocks/>
          </p:cNvCxnSpPr>
          <p:nvPr/>
        </p:nvCxnSpPr>
        <p:spPr>
          <a:xfrm flipH="1" flipV="1">
            <a:off x="3567832" y="4932844"/>
            <a:ext cx="504056" cy="1633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73F5B2D-8F2A-4429-A09E-38592B738CB1}"/>
              </a:ext>
            </a:extLst>
          </p:cNvPr>
          <p:cNvCxnSpPr>
            <a:cxnSpLocks/>
          </p:cNvCxnSpPr>
          <p:nvPr/>
        </p:nvCxnSpPr>
        <p:spPr>
          <a:xfrm flipV="1">
            <a:off x="3423816" y="4441676"/>
            <a:ext cx="0" cy="65449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109595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引用完整性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733104" y="3456680"/>
            <a:ext cx="9001000" cy="1236510"/>
          </a:xfr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150000"/>
              </a:lnSpc>
              <a:buNone/>
              <a:defRPr/>
            </a:pPr>
            <a:endParaRPr lang="en-US" altLang="zh-CN" sz="2000" dirty="0"/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en-US" altLang="zh-CN" sz="2000" dirty="0"/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en-US" altLang="zh-CN" sz="2000" dirty="0"/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zh-CN" altLang="en-US" sz="2000" dirty="0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719766" y="3446648"/>
            <a:ext cx="8824730" cy="107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01623" indent="-301623" defTabSz="1014227" eaLnBrk="1" hangingPunct="1">
              <a:lnSpc>
                <a:spcPct val="13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学号”是主码，“班长”是外码，它引用了本关系的“学号” </a:t>
            </a:r>
          </a:p>
          <a:p>
            <a:pPr marL="301623" indent="-301623" defTabSz="1014227" eaLnBrk="1" hangingPunct="1">
              <a:lnSpc>
                <a:spcPct val="13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“班长” 必须是确实存在的学生的学号 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8460108-AE80-4765-8938-92E6AFD3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699848"/>
              </p:ext>
            </p:extLst>
          </p:nvPr>
        </p:nvGraphicFramePr>
        <p:xfrm>
          <a:off x="831528" y="913284"/>
          <a:ext cx="8424936" cy="2255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156">
                  <a:extLst>
                    <a:ext uri="{9D8B030D-6E8A-4147-A177-3AD203B41FA5}">
                      <a16:colId xmlns:a16="http://schemas.microsoft.com/office/drawing/2014/main" val="412651253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804866372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895992682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902994108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1073697752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1627899838"/>
                    </a:ext>
                  </a:extLst>
                </a:gridCol>
              </a:tblGrid>
              <a:tr h="3758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学号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姓名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性别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专业号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年龄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班长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9105"/>
                  </a:ext>
                </a:extLst>
              </a:tr>
              <a:tr h="3758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801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张三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女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01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19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802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033362"/>
                  </a:ext>
                </a:extLst>
              </a:tr>
              <a:tr h="3758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802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李四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男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01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20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251815"/>
                  </a:ext>
                </a:extLst>
              </a:tr>
              <a:tr h="3758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803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王五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男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01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20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802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030181"/>
                  </a:ext>
                </a:extLst>
              </a:tr>
              <a:tr h="3758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804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赵六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女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02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20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59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+mn-cs"/>
                        </a:rPr>
                        <a:t>805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550941"/>
                  </a:ext>
                </a:extLst>
              </a:tr>
              <a:tr h="3758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805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钱七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男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02</a:t>
                      </a:r>
                      <a:endParaRPr lang="zh-CN" sz="9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19</a:t>
                      </a: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9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007300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109595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引用完整性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783167" y="1727062"/>
            <a:ext cx="4697236" cy="261597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80996" indent="-380996" eaLnBrk="1" hangingPunct="1">
              <a:lnSpc>
                <a:spcPct val="150000"/>
              </a:lnSpc>
              <a:defRPr/>
            </a:pP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是基本关系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的一个或一组属性，但不是关系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的码。如果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与基本关系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的主码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Ks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相对应，则称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是基本关系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的外码</a:t>
            </a:r>
          </a:p>
          <a:p>
            <a:pPr marL="380996" indent="-380996" eaLnBrk="1" hangingPunct="1">
              <a:lnSpc>
                <a:spcPct val="150000"/>
              </a:lnSpc>
              <a:defRPr/>
            </a:pP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称为参照关系（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Referencing  Relation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</a:p>
          <a:p>
            <a:pPr marL="380996" indent="-380996" eaLnBrk="1" hangingPunct="1">
              <a:lnSpc>
                <a:spcPct val="150000"/>
              </a:lnSpc>
              <a:defRPr/>
            </a:pP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称为被参照关系（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Referenced Relation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）或目标关系（</a:t>
            </a:r>
            <a:r>
              <a:rPr lang="en-US" altLang="zh-CN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 Relation</a:t>
            </a:r>
            <a:r>
              <a:rPr lang="zh-CN" altLang="en-US" sz="1778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sz="1778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814873" y="873225"/>
            <a:ext cx="4697234" cy="405694"/>
          </a:xfrm>
          <a:prstGeom prst="flowChartProcess">
            <a:avLst/>
          </a:prstGeom>
          <a:solidFill>
            <a:srgbClr val="00B0F0"/>
          </a:solidFill>
          <a:ln w="9525" cap="rnd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kern="0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外码（</a:t>
            </a:r>
            <a:r>
              <a:rPr lang="en-US" altLang="zh-CN" sz="2000" b="1" kern="0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Foreign Key</a:t>
            </a:r>
            <a:r>
              <a:rPr lang="zh-CN" altLang="en-US" sz="2000" b="1" kern="0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14871" y="4873724"/>
            <a:ext cx="469723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21927" y="1592891"/>
            <a:ext cx="469723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8920"/>
              </p:ext>
            </p:extLst>
          </p:nvPr>
        </p:nvGraphicFramePr>
        <p:xfrm>
          <a:off x="6469944" y="1581583"/>
          <a:ext cx="853722" cy="2472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21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</a:p>
                  </a:txBody>
                  <a:tcPr marL="101658" marR="101658" marT="50814" marB="508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58" marR="101658" marT="50814" marB="508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58" marR="101658" marT="50814" marB="508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58" marR="101658" marT="50814" marB="508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58" marR="101658" marT="50814" marB="508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58" marR="101658" marT="50814" marB="508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940869"/>
              </p:ext>
            </p:extLst>
          </p:nvPr>
        </p:nvGraphicFramePr>
        <p:xfrm>
          <a:off x="8150930" y="1581583"/>
          <a:ext cx="851959" cy="24729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2162">
                <a:tc>
                  <a:txBody>
                    <a:bodyPr/>
                    <a:lstStyle/>
                    <a:p>
                      <a:pPr marL="0" algn="ctr" defTabSz="914339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属性</a:t>
                      </a:r>
                    </a:p>
                  </a:txBody>
                  <a:tcPr marL="101448" marR="101448" marT="50814" marB="508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marL="0" algn="ctr" defTabSz="914339" rtl="0" eaLnBrk="1" latinLnBrk="0" hangingPunct="1"/>
                      <a:r>
                        <a:rPr lang="en-US" altLang="zh-CN" sz="2000" u="sng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Ks</a:t>
                      </a:r>
                      <a:endParaRPr lang="zh-CN" altLang="en-US" sz="2000" u="sng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448" marR="101448" marT="50814" marB="508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marL="0" algn="ctr" defTabSz="914339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448" marR="101448" marT="50814" marB="508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marL="0" algn="ctr" defTabSz="914339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F3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448" marR="101448" marT="50814" marB="508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marL="0" algn="ctr" defTabSz="914339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F4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1448" marR="101448" marT="50814" marB="508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101448" marR="101448" marT="50814" marB="508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4" name="直接箭头连接符 43"/>
          <p:cNvCxnSpPr/>
          <p:nvPr/>
        </p:nvCxnSpPr>
        <p:spPr>
          <a:xfrm flipV="1">
            <a:off x="7350124" y="2221875"/>
            <a:ext cx="800806" cy="12012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616" name="TextBox 47"/>
          <p:cNvSpPr txBox="1">
            <a:spLocks noChangeArrowheads="1"/>
          </p:cNvSpPr>
          <p:nvPr/>
        </p:nvSpPr>
        <p:spPr bwMode="auto">
          <a:xfrm>
            <a:off x="6641046" y="937764"/>
            <a:ext cx="513281" cy="63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556"/>
              <a:t>R</a:t>
            </a:r>
            <a:endParaRPr lang="zh-CN" altLang="en-US" sz="3556"/>
          </a:p>
        </p:txBody>
      </p:sp>
      <p:sp>
        <p:nvSpPr>
          <p:cNvPr id="24617" name="TextBox 50"/>
          <p:cNvSpPr txBox="1">
            <a:spLocks noChangeArrowheads="1"/>
          </p:cNvSpPr>
          <p:nvPr/>
        </p:nvSpPr>
        <p:spPr bwMode="auto">
          <a:xfrm>
            <a:off x="8279374" y="937764"/>
            <a:ext cx="489236" cy="63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556"/>
              <a:t>S</a:t>
            </a:r>
            <a:endParaRPr lang="zh-CN" altLang="en-US" sz="3556"/>
          </a:p>
        </p:txBody>
      </p:sp>
      <p:sp>
        <p:nvSpPr>
          <p:cNvPr id="49" name="矩形 48"/>
          <p:cNvSpPr/>
          <p:nvPr/>
        </p:nvSpPr>
        <p:spPr>
          <a:xfrm>
            <a:off x="6069541" y="4222125"/>
            <a:ext cx="162807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参照关系</a:t>
            </a:r>
            <a:endParaRPr lang="zh-CN" altLang="en-US" sz="2000" dirty="0"/>
          </a:p>
        </p:txBody>
      </p:sp>
      <p:sp>
        <p:nvSpPr>
          <p:cNvPr id="53" name="矩形 52"/>
          <p:cNvSpPr/>
          <p:nvPr/>
        </p:nvSpPr>
        <p:spPr>
          <a:xfrm>
            <a:off x="7750527" y="4225652"/>
            <a:ext cx="162630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被参照关系</a:t>
            </a:r>
            <a:endParaRPr lang="zh-CN" altLang="en-US" sz="2000" dirty="0"/>
          </a:p>
        </p:txBody>
      </p:sp>
    </p:spTree>
  </p:cSld>
  <p:clrMapOvr>
    <a:masterClrMapping/>
  </p:clrMapOvr>
  <p:transition advTm="109595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引用完整性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b="0" dirty="0"/>
              <a:t>关系</a:t>
            </a:r>
            <a:r>
              <a:rPr lang="en-US" altLang="zh-CN" b="0" dirty="0"/>
              <a:t>R</a:t>
            </a:r>
            <a:r>
              <a:rPr lang="zh-CN" altLang="en-US" b="0" dirty="0"/>
              <a:t>和</a:t>
            </a:r>
            <a:r>
              <a:rPr lang="en-US" altLang="zh-CN" b="0" dirty="0"/>
              <a:t>S</a:t>
            </a:r>
            <a:r>
              <a:rPr lang="zh-CN" altLang="en-US" b="0" dirty="0"/>
              <a:t>不一定是不同的关系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b="0" dirty="0"/>
              <a:t>目标关系</a:t>
            </a:r>
            <a:r>
              <a:rPr lang="en-US" altLang="zh-CN" b="0" dirty="0"/>
              <a:t>S</a:t>
            </a:r>
            <a:r>
              <a:rPr lang="zh-CN" altLang="en-US" b="0" dirty="0"/>
              <a:t>的主码</a:t>
            </a:r>
            <a:r>
              <a:rPr lang="en-US" altLang="zh-CN" b="0" dirty="0"/>
              <a:t>Ks </a:t>
            </a:r>
            <a:r>
              <a:rPr lang="zh-CN" altLang="en-US" b="0" dirty="0"/>
              <a:t>和参照关系的外码</a:t>
            </a:r>
            <a:r>
              <a:rPr lang="en-US" altLang="zh-CN" b="0" dirty="0"/>
              <a:t>F</a:t>
            </a:r>
            <a:r>
              <a:rPr lang="zh-CN" altLang="en-US" b="0" dirty="0"/>
              <a:t>必须定义在同一个域上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b="0" dirty="0"/>
              <a:t>外码并不一定要与相应的主码同名： 当外码与相应的主码属于不同关系时，往往取相同的名字，以便于识别</a:t>
            </a:r>
            <a:endParaRPr lang="en-US" altLang="zh-CN" b="0" dirty="0"/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b="0" dirty="0">
                <a:highlight>
                  <a:srgbClr val="FFFF00"/>
                </a:highlight>
              </a:rPr>
              <a:t>若属性（或属性组）</a:t>
            </a:r>
            <a:r>
              <a:rPr lang="en-US" altLang="zh-CN" b="0" dirty="0">
                <a:highlight>
                  <a:srgbClr val="FFFF00"/>
                </a:highlight>
              </a:rPr>
              <a:t>F</a:t>
            </a:r>
            <a:r>
              <a:rPr lang="zh-CN" altLang="en-US" b="0" dirty="0">
                <a:highlight>
                  <a:srgbClr val="FFFF00"/>
                </a:highlight>
              </a:rPr>
              <a:t>是基本关系</a:t>
            </a:r>
            <a:r>
              <a:rPr lang="en-US" altLang="zh-CN" b="0" dirty="0">
                <a:highlight>
                  <a:srgbClr val="FFFF00"/>
                </a:highlight>
              </a:rPr>
              <a:t>R</a:t>
            </a:r>
            <a:r>
              <a:rPr lang="zh-CN" altLang="en-US" b="0" dirty="0">
                <a:highlight>
                  <a:srgbClr val="FFFF00"/>
                </a:highlight>
              </a:rPr>
              <a:t>的外码它与基本关系</a:t>
            </a:r>
            <a:r>
              <a:rPr lang="en-US" altLang="zh-CN" b="0" dirty="0">
                <a:highlight>
                  <a:srgbClr val="FFFF00"/>
                </a:highlight>
              </a:rPr>
              <a:t>S</a:t>
            </a:r>
            <a:r>
              <a:rPr lang="zh-CN" altLang="en-US" b="0" dirty="0">
                <a:highlight>
                  <a:srgbClr val="FFFF00"/>
                </a:highlight>
              </a:rPr>
              <a:t>的主码</a:t>
            </a:r>
            <a:r>
              <a:rPr lang="en-US" altLang="zh-CN" b="0" dirty="0">
                <a:highlight>
                  <a:srgbClr val="FFFF00"/>
                </a:highlight>
              </a:rPr>
              <a:t>Ks</a:t>
            </a:r>
            <a:r>
              <a:rPr lang="zh-CN" altLang="en-US" b="0" dirty="0">
                <a:highlight>
                  <a:srgbClr val="FFFF00"/>
                </a:highlight>
              </a:rPr>
              <a:t>相对应（基本关系</a:t>
            </a:r>
            <a:r>
              <a:rPr lang="en-US" altLang="zh-CN" b="0" dirty="0">
                <a:highlight>
                  <a:srgbClr val="FFFF00"/>
                </a:highlight>
              </a:rPr>
              <a:t>R</a:t>
            </a:r>
            <a:r>
              <a:rPr lang="zh-CN" altLang="en-US" b="0" dirty="0">
                <a:highlight>
                  <a:srgbClr val="FFFF00"/>
                </a:highlight>
              </a:rPr>
              <a:t>和</a:t>
            </a:r>
            <a:r>
              <a:rPr lang="en-US" altLang="zh-CN" b="0" dirty="0">
                <a:highlight>
                  <a:srgbClr val="FFFF00"/>
                </a:highlight>
              </a:rPr>
              <a:t>S</a:t>
            </a:r>
            <a:r>
              <a:rPr lang="zh-CN" altLang="en-US" b="0" dirty="0">
                <a:highlight>
                  <a:srgbClr val="FFFF00"/>
                </a:highlight>
              </a:rPr>
              <a:t>不一定是不同的关系），则对于</a:t>
            </a:r>
            <a:r>
              <a:rPr lang="en-US" altLang="zh-CN" b="0" dirty="0">
                <a:highlight>
                  <a:srgbClr val="FFFF00"/>
                </a:highlight>
              </a:rPr>
              <a:t>R</a:t>
            </a:r>
            <a:r>
              <a:rPr lang="zh-CN" altLang="en-US" b="0" dirty="0">
                <a:highlight>
                  <a:srgbClr val="FFFF00"/>
                </a:highlight>
              </a:rPr>
              <a:t>中每个元组在</a:t>
            </a:r>
            <a:r>
              <a:rPr lang="en-US" altLang="zh-CN" b="0" dirty="0">
                <a:highlight>
                  <a:srgbClr val="FFFF00"/>
                </a:highlight>
              </a:rPr>
              <a:t>F</a:t>
            </a:r>
            <a:r>
              <a:rPr lang="zh-CN" altLang="en-US" b="0" dirty="0">
                <a:highlight>
                  <a:srgbClr val="FFFF00"/>
                </a:highlight>
              </a:rPr>
              <a:t>上的值必须为：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或者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取空值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（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F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的每个属性值均为空值）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或者等于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S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中某个元组的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主码值</a:t>
            </a:r>
            <a:endParaRPr lang="en-US" altLang="zh-CN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t>外码的取值</a:t>
            </a:r>
            <a:endParaRPr lang="en-US" altLang="zh-CN"/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453790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：学生关系中每个元组的“专业代号”属性只取两类值：</a:t>
            </a:r>
          </a:p>
          <a:p>
            <a:pPr marL="444496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778" dirty="0">
                <a:solidFill>
                  <a:srgbClr val="FF0000"/>
                </a:solidFill>
              </a:rPr>
              <a:t>（</a:t>
            </a:r>
            <a:r>
              <a:rPr lang="en-US" altLang="zh-CN" sz="1778" dirty="0">
                <a:solidFill>
                  <a:srgbClr val="FF0000"/>
                </a:solidFill>
              </a:rPr>
              <a:t>1</a:t>
            </a:r>
            <a:r>
              <a:rPr lang="zh-CN" altLang="en-US" sz="1778" dirty="0">
                <a:solidFill>
                  <a:srgbClr val="FF0000"/>
                </a:solidFill>
              </a:rPr>
              <a:t>）空值：</a:t>
            </a: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表示尚未给该学生分配专业</a:t>
            </a:r>
          </a:p>
          <a:p>
            <a:pPr marL="444496" lvl="1" indent="0" eaLnBrk="1" hangingPunct="1">
              <a:lnSpc>
                <a:spcPct val="150000"/>
              </a:lnSpc>
              <a:buNone/>
              <a:defRPr/>
            </a:pPr>
            <a:r>
              <a:rPr lang="zh-CN" altLang="en-US" sz="1778" dirty="0">
                <a:solidFill>
                  <a:srgbClr val="FF0000"/>
                </a:solidFill>
              </a:rPr>
              <a:t>（</a:t>
            </a:r>
            <a:r>
              <a:rPr lang="en-US" altLang="zh-CN" sz="1778" dirty="0">
                <a:solidFill>
                  <a:srgbClr val="FF0000"/>
                </a:solidFill>
              </a:rPr>
              <a:t>2</a:t>
            </a:r>
            <a:r>
              <a:rPr lang="zh-CN" altLang="en-US" sz="1778" dirty="0">
                <a:solidFill>
                  <a:srgbClr val="FF0000"/>
                </a:solidFill>
              </a:rPr>
              <a:t>）非空值：</a:t>
            </a: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这时该值必须是专业关系中某个元组的“专业号”值，表示该学生不可能分配一个不存在的专业</a:t>
            </a:r>
            <a:endParaRPr lang="en-US" altLang="zh-CN" sz="1778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：选修（学号，课程号，成绩）“学号”和“课程号”可能的取值 ：</a:t>
            </a:r>
          </a:p>
          <a:p>
            <a:pPr marL="444496" lvl="1" indent="0" eaLnBrk="1" hangingPunct="1">
              <a:lnSpc>
                <a:spcPct val="150000"/>
              </a:lnSpc>
              <a:buSzPct val="60000"/>
              <a:buNone/>
              <a:defRPr/>
            </a:pPr>
            <a:r>
              <a:rPr lang="zh-CN" altLang="en-US" sz="1778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）选修关系中的主属性，不能取空值</a:t>
            </a:r>
          </a:p>
          <a:p>
            <a:pPr marL="444496" lvl="1" indent="0" eaLnBrk="1" hangingPunct="1">
              <a:lnSpc>
                <a:spcPct val="150000"/>
              </a:lnSpc>
              <a:buSzPct val="60000"/>
              <a:buNone/>
              <a:defRPr/>
            </a:pP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（</a:t>
            </a:r>
            <a:r>
              <a:rPr lang="en-US" altLang="zh-CN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）只能取相应被参照关系中已经存在的主码值</a:t>
            </a:r>
          </a:p>
          <a:p>
            <a:pPr marL="380996" indent="-380996" eaLnBrk="1" hangingPunct="1">
              <a:lnSpc>
                <a:spcPct val="150000"/>
              </a:lnSpc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80996" indent="-380996" eaLnBrk="1" hangingPunct="1">
              <a:lnSpc>
                <a:spcPct val="150000"/>
              </a:lnSpc>
              <a:defRPr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advTm="109595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t>引用完整性</a:t>
            </a:r>
          </a:p>
        </p:txBody>
      </p:sp>
      <p:graphicFrame>
        <p:nvGraphicFramePr>
          <p:cNvPr id="61849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43522"/>
              </p:ext>
            </p:extLst>
          </p:nvPr>
        </p:nvGraphicFramePr>
        <p:xfrm>
          <a:off x="3910961" y="712504"/>
          <a:ext cx="3040944" cy="896056"/>
        </p:xfrm>
        <a:graphic>
          <a:graphicData uri="http://schemas.openxmlformats.org/drawingml/2006/table">
            <a:tbl>
              <a:tblPr/>
              <a:tblGrid>
                <a:gridCol w="1012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02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学院表</a:t>
                      </a:r>
                      <a:r>
                        <a:rPr kumimoji="0" lang="en-US" altLang="zh-CN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DEPTMENT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华文细黑" pitchFamily="2" charset="-122"/>
                        </a:rPr>
                        <a:t>D#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DN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DEAN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8511" name="Group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39894"/>
              </p:ext>
            </p:extLst>
          </p:nvPr>
        </p:nvGraphicFramePr>
        <p:xfrm>
          <a:off x="794169" y="1978976"/>
          <a:ext cx="3996972" cy="896056"/>
        </p:xfrm>
        <a:graphic>
          <a:graphicData uri="http://schemas.openxmlformats.org/drawingml/2006/table">
            <a:tbl>
              <a:tblPr/>
              <a:tblGrid>
                <a:gridCol w="79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8028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学生表</a:t>
                      </a: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STUDENT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华文细黑" pitchFamily="2" charset="-122"/>
                        </a:rPr>
                        <a:t>S#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SN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SEX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AGE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D#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8527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697295"/>
              </p:ext>
            </p:extLst>
          </p:nvPr>
        </p:nvGraphicFramePr>
        <p:xfrm>
          <a:off x="3351808" y="4513684"/>
          <a:ext cx="4801305" cy="896056"/>
        </p:xfrm>
        <a:graphic>
          <a:graphicData uri="http://schemas.openxmlformats.org/drawingml/2006/table">
            <a:tbl>
              <a:tblPr/>
              <a:tblGrid>
                <a:gridCol w="1201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02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课程表</a:t>
                      </a:r>
                      <a:r>
                        <a:rPr kumimoji="0" lang="en-US" altLang="zh-CN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COURSE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华文细黑" pitchFamily="2" charset="-122"/>
                        </a:rPr>
                        <a:t>C#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CN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CREDIT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PC#</a:t>
                      </a:r>
                    </a:p>
                  </a:txBody>
                  <a:tcPr marL="100000" marR="100000" marT="43304" marB="433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854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01680"/>
              </p:ext>
            </p:extLst>
          </p:nvPr>
        </p:nvGraphicFramePr>
        <p:xfrm>
          <a:off x="5103231" y="1960141"/>
          <a:ext cx="4801305" cy="917222"/>
        </p:xfrm>
        <a:graphic>
          <a:graphicData uri="http://schemas.openxmlformats.org/drawingml/2006/table">
            <a:tbl>
              <a:tblPr/>
              <a:tblGrid>
                <a:gridCol w="1201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18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教师表</a:t>
                      </a:r>
                      <a:r>
                        <a:rPr kumimoji="0" lang="en-US" altLang="zh-CN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TEACHER</a:t>
                      </a:r>
                    </a:p>
                  </a:txBody>
                  <a:tcPr marL="100000" marR="100000" marT="43403" marB="43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0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华文细黑" pitchFamily="2" charset="-122"/>
                        </a:rPr>
                        <a:t>P#</a:t>
                      </a:r>
                    </a:p>
                  </a:txBody>
                  <a:tcPr marL="100000" marR="100000" marT="43403" marB="43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PN</a:t>
                      </a:r>
                    </a:p>
                  </a:txBody>
                  <a:tcPr marL="100000" marR="100000" marT="43403" marB="43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SAL</a:t>
                      </a:r>
                    </a:p>
                  </a:txBody>
                  <a:tcPr marL="100000" marR="100000" marT="43403" marB="43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D#</a:t>
                      </a:r>
                    </a:p>
                  </a:txBody>
                  <a:tcPr marL="100000" marR="100000" marT="43403" marB="43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857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493673"/>
              </p:ext>
            </p:extLst>
          </p:nvPr>
        </p:nvGraphicFramePr>
        <p:xfrm>
          <a:off x="4150850" y="3245449"/>
          <a:ext cx="3280834" cy="873125"/>
        </p:xfrm>
        <a:graphic>
          <a:graphicData uri="http://schemas.openxmlformats.org/drawingml/2006/table">
            <a:tbl>
              <a:tblPr/>
              <a:tblGrid>
                <a:gridCol w="10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8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选课表</a:t>
                      </a:r>
                      <a:r>
                        <a:rPr kumimoji="0" lang="en-US" altLang="zh-CN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</a:t>
                      </a:r>
                    </a:p>
                  </a:txBody>
                  <a:tcPr marL="100000" marR="100000" marT="43369" marB="43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4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华文细黑" pitchFamily="2" charset="-122"/>
                        </a:rPr>
                        <a:t>S#</a:t>
                      </a:r>
                    </a:p>
                  </a:txBody>
                  <a:tcPr marL="100000" marR="100000" marT="43369" marB="43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华文细黑" pitchFamily="2" charset="-122"/>
                        </a:rPr>
                        <a:t>C#</a:t>
                      </a:r>
                    </a:p>
                  </a:txBody>
                  <a:tcPr marL="100000" marR="100000" marT="43369" marB="43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SCORE</a:t>
                      </a:r>
                    </a:p>
                  </a:txBody>
                  <a:tcPr marL="100000" marR="100000" marT="43369" marB="43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8743" name="AutoShape 71"/>
          <p:cNvCxnSpPr>
            <a:cxnSpLocks noChangeShapeType="1"/>
          </p:cNvCxnSpPr>
          <p:nvPr/>
        </p:nvCxnSpPr>
        <p:spPr bwMode="auto">
          <a:xfrm rot="5400000" flipH="1" flipV="1">
            <a:off x="3771613" y="2229450"/>
            <a:ext cx="1266472" cy="24694"/>
          </a:xfrm>
          <a:prstGeom prst="curvedConnector5">
            <a:avLst>
              <a:gd name="adj1" fmla="val -16588"/>
              <a:gd name="adj2" fmla="val -2650000"/>
              <a:gd name="adj3" fmla="val 67750"/>
            </a:avLst>
          </a:prstGeom>
          <a:noFill/>
          <a:ln w="12700">
            <a:solidFill>
              <a:srgbClr val="FF0000"/>
            </a:solidFill>
            <a:prstDash val="dash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744" name="AutoShape 72"/>
          <p:cNvCxnSpPr>
            <a:cxnSpLocks noChangeShapeType="1"/>
          </p:cNvCxnSpPr>
          <p:nvPr/>
        </p:nvCxnSpPr>
        <p:spPr bwMode="auto">
          <a:xfrm rot="16200000" flipV="1">
            <a:off x="6234002" y="-208246"/>
            <a:ext cx="1220611" cy="4854222"/>
          </a:xfrm>
          <a:prstGeom prst="curvedConnector3">
            <a:avLst>
              <a:gd name="adj1" fmla="val -17227"/>
            </a:avLst>
          </a:prstGeom>
          <a:noFill/>
          <a:ln w="12700">
            <a:solidFill>
              <a:srgbClr val="FF0000"/>
            </a:solidFill>
            <a:prstDash val="dash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745" name="AutoShape 73"/>
          <p:cNvCxnSpPr>
            <a:cxnSpLocks noChangeShapeType="1"/>
          </p:cNvCxnSpPr>
          <p:nvPr/>
        </p:nvCxnSpPr>
        <p:spPr bwMode="auto">
          <a:xfrm rot="5400000">
            <a:off x="5448190" y="1831692"/>
            <a:ext cx="1220611" cy="774347"/>
          </a:xfrm>
          <a:prstGeom prst="curvedConnector3">
            <a:avLst>
              <a:gd name="adj1" fmla="val 117227"/>
            </a:avLst>
          </a:prstGeom>
          <a:noFill/>
          <a:ln w="12700">
            <a:solidFill>
              <a:srgbClr val="FF0000"/>
            </a:solidFill>
            <a:prstDash val="dash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746" name="AutoShape 74"/>
          <p:cNvCxnSpPr>
            <a:cxnSpLocks noChangeShapeType="1"/>
          </p:cNvCxnSpPr>
          <p:nvPr/>
        </p:nvCxnSpPr>
        <p:spPr bwMode="auto">
          <a:xfrm rot="10800000">
            <a:off x="1194572" y="2875033"/>
            <a:ext cx="3503083" cy="1243541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00"/>
            </a:solidFill>
            <a:prstDash val="dash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747" name="AutoShape 75"/>
          <p:cNvCxnSpPr>
            <a:cxnSpLocks noChangeShapeType="1"/>
          </p:cNvCxnSpPr>
          <p:nvPr/>
        </p:nvCxnSpPr>
        <p:spPr bwMode="auto">
          <a:xfrm rot="5400000">
            <a:off x="4226697" y="3845171"/>
            <a:ext cx="1291167" cy="1837972"/>
          </a:xfrm>
          <a:prstGeom prst="curvedConnector2">
            <a:avLst/>
          </a:prstGeom>
          <a:noFill/>
          <a:ln w="12700">
            <a:solidFill>
              <a:srgbClr val="FF0000"/>
            </a:solidFill>
            <a:prstDash val="dash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748" name="AutoShape 76"/>
          <p:cNvCxnSpPr>
            <a:cxnSpLocks noChangeShapeType="1"/>
          </p:cNvCxnSpPr>
          <p:nvPr/>
        </p:nvCxnSpPr>
        <p:spPr bwMode="auto">
          <a:xfrm rot="5400000">
            <a:off x="5752461" y="3610574"/>
            <a:ext cx="1764" cy="3600097"/>
          </a:xfrm>
          <a:prstGeom prst="curvedConnector3">
            <a:avLst>
              <a:gd name="adj1" fmla="val 14300000"/>
            </a:avLst>
          </a:prstGeom>
          <a:noFill/>
          <a:ln w="12700">
            <a:solidFill>
              <a:srgbClr val="FF0000"/>
            </a:solidFill>
            <a:prstDash val="dash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advTm="109595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766" y="99316"/>
            <a:ext cx="8968748" cy="5334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dirty="0"/>
              <a:t>域完整性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187763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b="0" dirty="0"/>
              <a:t>针对某一具体关系数据库的约束条件，反映某一具体应用所涉及的数据必须满足的语义要求；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b="0" dirty="0"/>
              <a:t>关系模型应提供定义和检验这类完整性的机制，以便用统一的系统的方法处理它们，而不要由应用程序承担这一功能。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7337" y="2857500"/>
            <a:ext cx="8240889" cy="18827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1313" indent="-3413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3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1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1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0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30000"/>
              </a:lnSpc>
              <a:buNone/>
              <a:defRPr/>
            </a:pP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例：课程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课程号，课程名，学分</a:t>
            </a:r>
            <a:r>
              <a:rPr lang="en-US" altLang="zh-CN" sz="222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课程号”属性必须取唯一值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非主属性“课程名”也不能取空值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“学分”属性只能取值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{1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4}</a:t>
            </a:r>
          </a:p>
        </p:txBody>
      </p:sp>
    </p:spTree>
  </p:cSld>
  <p:clrMapOvr>
    <a:masterClrMapping/>
  </p:clrMapOvr>
  <p:transition advTm="109595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t>下列数据能否插入</a:t>
            </a:r>
            <a:r>
              <a:rPr lang="en-US" altLang="zh-CN"/>
              <a:t>P</a:t>
            </a:r>
            <a:r>
              <a:t>表中？</a:t>
            </a:r>
          </a:p>
        </p:txBody>
      </p:sp>
      <p:graphicFrame>
        <p:nvGraphicFramePr>
          <p:cNvPr id="520246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781845"/>
              </p:ext>
            </p:extLst>
          </p:nvPr>
        </p:nvGraphicFramePr>
        <p:xfrm>
          <a:off x="933523" y="1328109"/>
          <a:ext cx="3601861" cy="1947335"/>
        </p:xfrm>
        <a:graphic>
          <a:graphicData uri="http://schemas.openxmlformats.org/drawingml/2006/table">
            <a:tbl>
              <a:tblPr/>
              <a:tblGrid>
                <a:gridCol w="120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供应商号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供应商名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所在城市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B01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红星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S10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宇宙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T20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黎明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天津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Z01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立新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重庆</a:t>
                      </a:r>
                    </a:p>
                  </a:txBody>
                  <a:tcPr marL="101641" marR="101641" marT="42333" marB="42333" anchor="ctr" anchorCtr="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0247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84669"/>
              </p:ext>
            </p:extLst>
          </p:nvPr>
        </p:nvGraphicFramePr>
        <p:xfrm>
          <a:off x="5380287" y="1328110"/>
          <a:ext cx="3474862" cy="1947335"/>
        </p:xfrm>
        <a:graphic>
          <a:graphicData uri="http://schemas.openxmlformats.org/drawingml/2006/table">
            <a:tbl>
              <a:tblPr/>
              <a:tblGrid>
                <a:gridCol w="115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7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零件号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颜色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供应商号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010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红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B01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312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白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S10 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蓝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T20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307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粉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Z01</a:t>
                      </a:r>
                    </a:p>
                  </a:txBody>
                  <a:tcPr marL="101589" marR="101589" marT="42336" marB="4233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0243" name="Rectangle 51"/>
          <p:cNvSpPr>
            <a:spLocks noChangeArrowheads="1"/>
          </p:cNvSpPr>
          <p:nvPr/>
        </p:nvSpPr>
        <p:spPr bwMode="auto">
          <a:xfrm>
            <a:off x="804758" y="3639634"/>
            <a:ext cx="7281333" cy="149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>
              <a:buFont typeface="+mj-lt"/>
              <a:buAutoNum type="alphaUcPeriod"/>
              <a:defRPr/>
            </a:pP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( null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黄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‘T20’) 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否</a:t>
            </a:r>
            <a:endParaRPr lang="en-US" altLang="zh-CN" sz="1778" b="1" dirty="0">
              <a:latin typeface="Courier New" panose="02070309020205020404" pitchFamily="49" charset="0"/>
              <a:ea typeface="楷体" panose="02010609060101010101" pitchFamily="49" charset="-122"/>
              <a:cs typeface="Courier New" panose="02070309020205020404" pitchFamily="49" charset="0"/>
            </a:endParaRPr>
          </a:p>
          <a:p>
            <a:pPr marL="380996" indent="-380996">
              <a:buFont typeface="+mj-lt"/>
              <a:buAutoNum type="alphaUcPeriod"/>
              <a:defRPr/>
            </a:pP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(‘201’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红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‘T20’) 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否</a:t>
            </a:r>
            <a:endParaRPr lang="en-US" altLang="zh-CN" sz="1778" b="1" dirty="0">
              <a:latin typeface="Courier New" panose="02070309020205020404" pitchFamily="49" charset="0"/>
              <a:ea typeface="楷体" panose="02010609060101010101" pitchFamily="49" charset="-122"/>
              <a:cs typeface="Courier New" panose="02070309020205020404" pitchFamily="49" charset="0"/>
            </a:endParaRPr>
          </a:p>
          <a:p>
            <a:pPr marL="380996" indent="-380996">
              <a:buFont typeface="+mj-lt"/>
              <a:buAutoNum type="alphaUcPeriod"/>
              <a:defRPr/>
            </a:pP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(‘037’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绿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 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null)</a:t>
            </a:r>
          </a:p>
          <a:p>
            <a:pPr marL="380996" indent="-380996">
              <a:buFont typeface="+mj-lt"/>
              <a:buAutoNum type="alphaUcPeriod"/>
              <a:defRPr/>
            </a:pP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(‘105’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蓝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‘B01’)</a:t>
            </a:r>
          </a:p>
          <a:p>
            <a:pPr marL="380996" indent="-380996">
              <a:buFont typeface="+mj-lt"/>
              <a:buAutoNum type="alphaUcPeriod"/>
              <a:defRPr/>
            </a:pP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(‘101’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黄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‘T11’)</a:t>
            </a:r>
            <a:r>
              <a:rPr lang="zh-CN" altLang="en-US" sz="1778" b="1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 否</a:t>
            </a:r>
            <a:endParaRPr lang="en-US" altLang="zh-CN" sz="1778" b="1" dirty="0">
              <a:latin typeface="Courier New" panose="02070309020205020404" pitchFamily="49" charset="0"/>
              <a:ea typeface="楷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50228" name="Rectangle 52"/>
          <p:cNvSpPr>
            <a:spLocks noChangeArrowheads="1"/>
          </p:cNvSpPr>
          <p:nvPr/>
        </p:nvSpPr>
        <p:spPr bwMode="auto">
          <a:xfrm>
            <a:off x="5255051" y="841276"/>
            <a:ext cx="34395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零件关系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1778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229" name="Rectangle 53"/>
          <p:cNvSpPr>
            <a:spLocks noChangeArrowheads="1"/>
          </p:cNvSpPr>
          <p:nvPr/>
        </p:nvSpPr>
        <p:spPr bwMode="auto">
          <a:xfrm>
            <a:off x="804758" y="848332"/>
            <a:ext cx="52493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供应商关系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S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2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09FC441-610A-4715-A751-570C9CB80BE6}"/>
              </a:ext>
            </a:extLst>
          </p:cNvPr>
          <p:cNvSpPr/>
          <p:nvPr/>
        </p:nvSpPr>
        <p:spPr>
          <a:xfrm>
            <a:off x="5415326" y="1777380"/>
            <a:ext cx="4176464" cy="191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关系模型概述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关系操作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关系的完整性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关系代数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4176DB2-61B3-47AA-8BE7-833D38D08007}"/>
              </a:ext>
            </a:extLst>
          </p:cNvPr>
          <p:cNvCxnSpPr>
            <a:cxnSpLocks/>
          </p:cNvCxnSpPr>
          <p:nvPr/>
        </p:nvCxnSpPr>
        <p:spPr>
          <a:xfrm>
            <a:off x="5512048" y="2184714"/>
            <a:ext cx="3123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29E72-F54D-4C72-85E7-C21F3955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外键定义举例</a:t>
            </a:r>
          </a:p>
        </p:txBody>
      </p:sp>
      <p:pic>
        <p:nvPicPr>
          <p:cNvPr id="72706" name="Picture 2" descr="See the source image">
            <a:extLst>
              <a:ext uri="{FF2B5EF4-FFF2-40B4-BE49-F238E27FC236}">
                <a16:creationId xmlns:a16="http://schemas.microsoft.com/office/drawing/2014/main" id="{4ED8FC35-32AE-4D05-B0EB-72ADE412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11" y="824381"/>
            <a:ext cx="5726013" cy="48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520702"/>
      </p:ext>
    </p:extLst>
  </p:cSld>
  <p:clrMapOvr>
    <a:masterClrMapping/>
  </p:clrMapOvr>
  <p:transition advTm="109595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09FC441-610A-4715-A751-570C9CB80BE6}"/>
              </a:ext>
            </a:extLst>
          </p:cNvPr>
          <p:cNvSpPr/>
          <p:nvPr/>
        </p:nvSpPr>
        <p:spPr>
          <a:xfrm>
            <a:off x="5415326" y="1777380"/>
            <a:ext cx="4176464" cy="191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关系模型概述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关系操作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关系的完整性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关系代数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4176DB2-61B3-47AA-8BE7-833D38D08007}"/>
              </a:ext>
            </a:extLst>
          </p:cNvPr>
          <p:cNvCxnSpPr>
            <a:cxnSpLocks/>
          </p:cNvCxnSpPr>
          <p:nvPr/>
        </p:nvCxnSpPr>
        <p:spPr>
          <a:xfrm>
            <a:off x="5512048" y="3666740"/>
            <a:ext cx="3123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9417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关系代数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28893C-5B38-40E0-A6F5-83362A8D4C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222" b="0" dirty="0"/>
              <a:t>属于关系操作的一种</a:t>
            </a:r>
          </a:p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222" b="0" dirty="0"/>
              <a:t>关系代数是一种抽象的查询语言</a:t>
            </a:r>
          </a:p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222" b="0" dirty="0"/>
              <a:t>通过对关系的运算来表达查询操作</a:t>
            </a:r>
          </a:p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222" b="0" dirty="0"/>
              <a:t>运算对象、结果均为关系</a:t>
            </a:r>
          </a:p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222" b="0" dirty="0"/>
              <a:t>运算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集合运算、关系运算、比较运算、逻辑运算</a:t>
            </a:r>
            <a:endParaRPr lang="zh-CN" altLang="en-US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25273536-6FAE-4AED-93C7-E35600E2AF29}"/>
              </a:ext>
            </a:extLst>
          </p:cNvPr>
          <p:cNvSpPr/>
          <p:nvPr/>
        </p:nvSpPr>
        <p:spPr>
          <a:xfrm>
            <a:off x="0" y="685851"/>
            <a:ext cx="10160000" cy="1523577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C9F8CB9-4363-41D2-9427-D56C31503958}"/>
              </a:ext>
            </a:extLst>
          </p:cNvPr>
          <p:cNvSpPr/>
          <p:nvPr/>
        </p:nvSpPr>
        <p:spPr>
          <a:xfrm>
            <a:off x="0" y="2221790"/>
            <a:ext cx="10160000" cy="352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0452" name="Rectangle 4"/>
          <p:cNvSpPr>
            <a:spLocks noChangeArrowheads="1"/>
          </p:cNvSpPr>
          <p:nvPr/>
        </p:nvSpPr>
        <p:spPr bwMode="auto">
          <a:xfrm>
            <a:off x="5755809" y="2584273"/>
            <a:ext cx="4181476" cy="25310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593" tIns="50797" rIns="101593" bIns="50797">
            <a:norm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423678" indent="-315734" defTabSz="1014227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赋值、广义投影、插入、删除、更新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765" y="99315"/>
            <a:ext cx="9136196" cy="5334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dirty="0"/>
              <a:t>关系代数运算分类</a:t>
            </a:r>
            <a:endParaRPr dirty="0"/>
          </a:p>
        </p:txBody>
      </p:sp>
      <p:sp>
        <p:nvSpPr>
          <p:cNvPr id="36045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571268" y="2702251"/>
            <a:ext cx="4144055" cy="230002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93" tIns="50797" rIns="101593" bIns="50797">
            <a:normAutofit/>
          </a:bodyPr>
          <a:lstStyle/>
          <a:p>
            <a:pPr eaLnBrk="1" hangingPunct="1">
              <a:lnSpc>
                <a:spcPct val="130000"/>
              </a:lnSpc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传统的集合运算</a:t>
            </a:r>
          </a:p>
          <a:p>
            <a:pPr marL="550863" lvl="1" indent="-279400">
              <a:defRPr/>
            </a:pPr>
            <a:r>
              <a:rPr lang="zh-CN" altLang="en-US" dirty="0"/>
              <a:t>并、差、交</a:t>
            </a:r>
          </a:p>
          <a:p>
            <a:pPr eaLnBrk="1" hangingPunct="1">
              <a:lnSpc>
                <a:spcPct val="130000"/>
              </a:lnSpc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专门的关系运算</a:t>
            </a:r>
          </a:p>
          <a:p>
            <a:pPr marL="534988" lvl="1" indent="-263525">
              <a:defRPr/>
            </a:pPr>
            <a:r>
              <a:rPr lang="zh-CN" altLang="en-US" dirty="0"/>
              <a:t>选择、投影、连接（</a:t>
            </a:r>
            <a:r>
              <a:rPr lang="en-US" altLang="zh-CN" dirty="0"/>
              <a:t>Ɵ</a:t>
            </a:r>
            <a:r>
              <a:rPr lang="zh-CN" altLang="en-US" dirty="0"/>
              <a:t>连接、自然连接、外连接）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71C4501C-8FDB-43F4-B73D-6BE28C4EA10F}"/>
              </a:ext>
            </a:extLst>
          </p:cNvPr>
          <p:cNvSpPr txBox="1"/>
          <p:nvPr/>
        </p:nvSpPr>
        <p:spPr>
          <a:xfrm>
            <a:off x="981129" y="1054873"/>
            <a:ext cx="3202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operation</a:t>
            </a:r>
            <a:endParaRPr lang="id-ID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Straight Connector 23">
            <a:extLst>
              <a:ext uri="{FF2B5EF4-FFF2-40B4-BE49-F238E27FC236}">
                <a16:creationId xmlns:a16="http://schemas.microsoft.com/office/drawing/2014/main" id="{E1999FF3-F3F0-42AB-8903-977FA653CD4C}"/>
              </a:ext>
            </a:extLst>
          </p:cNvPr>
          <p:cNvCxnSpPr/>
          <p:nvPr/>
        </p:nvCxnSpPr>
        <p:spPr>
          <a:xfrm>
            <a:off x="5224016" y="685851"/>
            <a:ext cx="0" cy="29484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5">
            <a:extLst>
              <a:ext uri="{FF2B5EF4-FFF2-40B4-BE49-F238E27FC236}">
                <a16:creationId xmlns:a16="http://schemas.microsoft.com/office/drawing/2014/main" id="{1579913F-0F40-4102-AE3E-30348F03B730}"/>
              </a:ext>
            </a:extLst>
          </p:cNvPr>
          <p:cNvCxnSpPr>
            <a:cxnSpLocks/>
          </p:cNvCxnSpPr>
          <p:nvPr/>
        </p:nvCxnSpPr>
        <p:spPr>
          <a:xfrm>
            <a:off x="5221697" y="2862744"/>
            <a:ext cx="0" cy="28575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2">
            <a:extLst>
              <a:ext uri="{FF2B5EF4-FFF2-40B4-BE49-F238E27FC236}">
                <a16:creationId xmlns:a16="http://schemas.microsoft.com/office/drawing/2014/main" id="{DE684858-DEE4-4D55-9429-EA4F04776A58}"/>
              </a:ext>
            </a:extLst>
          </p:cNvPr>
          <p:cNvSpPr txBox="1"/>
          <p:nvPr/>
        </p:nvSpPr>
        <p:spPr>
          <a:xfrm>
            <a:off x="6304136" y="1060696"/>
            <a:ext cx="3241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扩展运算 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Extended operation</a:t>
            </a:r>
            <a:endParaRPr lang="id-ID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4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关系代数的运算符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D31DA8-4CC1-4A91-AFF6-02C97F06D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6339"/>
              </p:ext>
            </p:extLst>
          </p:nvPr>
        </p:nvGraphicFramePr>
        <p:xfrm>
          <a:off x="903536" y="902148"/>
          <a:ext cx="8506614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769">
                  <a:extLst>
                    <a:ext uri="{9D8B030D-6E8A-4147-A177-3AD203B41FA5}">
                      <a16:colId xmlns:a16="http://schemas.microsoft.com/office/drawing/2014/main" val="4152232252"/>
                    </a:ext>
                  </a:extLst>
                </a:gridCol>
                <a:gridCol w="1417769">
                  <a:extLst>
                    <a:ext uri="{9D8B030D-6E8A-4147-A177-3AD203B41FA5}">
                      <a16:colId xmlns:a16="http://schemas.microsoft.com/office/drawing/2014/main" val="1273250080"/>
                    </a:ext>
                  </a:extLst>
                </a:gridCol>
                <a:gridCol w="1417769">
                  <a:extLst>
                    <a:ext uri="{9D8B030D-6E8A-4147-A177-3AD203B41FA5}">
                      <a16:colId xmlns:a16="http://schemas.microsoft.com/office/drawing/2014/main" val="3602003513"/>
                    </a:ext>
                  </a:extLst>
                </a:gridCol>
                <a:gridCol w="1417769">
                  <a:extLst>
                    <a:ext uri="{9D8B030D-6E8A-4147-A177-3AD203B41FA5}">
                      <a16:colId xmlns:a16="http://schemas.microsoft.com/office/drawing/2014/main" val="3876101970"/>
                    </a:ext>
                  </a:extLst>
                </a:gridCol>
                <a:gridCol w="1417769">
                  <a:extLst>
                    <a:ext uri="{9D8B030D-6E8A-4147-A177-3AD203B41FA5}">
                      <a16:colId xmlns:a16="http://schemas.microsoft.com/office/drawing/2014/main" val="3576334658"/>
                    </a:ext>
                  </a:extLst>
                </a:gridCol>
                <a:gridCol w="1417769">
                  <a:extLst>
                    <a:ext uri="{9D8B030D-6E8A-4147-A177-3AD203B41FA5}">
                      <a16:colId xmlns:a16="http://schemas.microsoft.com/office/drawing/2014/main" val="7973157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116568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集合运算符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∪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并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比较运算符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大于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7839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大于等于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19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∩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小于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539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≤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小于等于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6401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等于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722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不等于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5257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专门的关系运算符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笛卡尔积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逻辑运算符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┐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016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59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ymbol" pitchFamily="18" charset="2"/>
                        </a:rPr>
                        <a:t>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708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π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投影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˅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477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连接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29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÷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除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314527"/>
                  </a:ext>
                </a:extLst>
              </a:tr>
            </a:tbl>
          </a:graphicData>
        </a:graphic>
      </p:graphicFrame>
      <p:sp>
        <p:nvSpPr>
          <p:cNvPr id="6" name="AutoShape 98">
            <a:extLst>
              <a:ext uri="{FF2B5EF4-FFF2-40B4-BE49-F238E27FC236}">
                <a16:creationId xmlns:a16="http://schemas.microsoft.com/office/drawing/2014/main" id="{B641D363-7F1F-4E87-983D-CE73B39932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938851" y="4704840"/>
            <a:ext cx="177842" cy="216024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6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集合运算</a:t>
            </a:r>
            <a:r>
              <a:rPr lang="en-US" altLang="zh-CN" dirty="0"/>
              <a:t>——</a:t>
            </a:r>
            <a:r>
              <a:rPr dirty="0"/>
              <a:t>并</a:t>
            </a:r>
            <a:r>
              <a:rPr lang="en-US" altLang="zh-CN" dirty="0"/>
              <a:t>Union (∪)</a:t>
            </a:r>
            <a:endParaRPr dirty="0"/>
          </a:p>
        </p:txBody>
      </p:sp>
      <p:sp>
        <p:nvSpPr>
          <p:cNvPr id="57958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327472" y="721827"/>
            <a:ext cx="9001000" cy="132722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dirty="0"/>
              <a:t>定义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所有至少出现在两个关系中之一的元组集合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R</a:t>
            </a:r>
            <a:r>
              <a:rPr lang="en-US" altLang="zh-CN" dirty="0">
                <a:sym typeface="Symbol" pitchFamily="18" charset="2"/>
              </a:rPr>
              <a:t></a:t>
            </a:r>
            <a:r>
              <a:rPr lang="en-US" altLang="zh-CN" dirty="0"/>
              <a:t>S ={ r | </a:t>
            </a:r>
            <a:r>
              <a:rPr lang="en-US" altLang="zh-CN" dirty="0" err="1"/>
              <a:t>r</a:t>
            </a:r>
            <a:r>
              <a:rPr lang="en-US" altLang="zh-CN" dirty="0" err="1">
                <a:sym typeface="Symbol" pitchFamily="18" charset="2"/>
              </a:rPr>
              <a:t></a:t>
            </a:r>
            <a:r>
              <a:rPr lang="en-US" altLang="zh-CN" dirty="0" err="1"/>
              <a:t>R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 </a:t>
            </a:r>
            <a:r>
              <a:rPr lang="en-US" altLang="zh-CN" dirty="0" err="1"/>
              <a:t>r</a:t>
            </a:r>
            <a:r>
              <a:rPr lang="en-US" altLang="zh-CN" dirty="0" err="1">
                <a:sym typeface="Symbol" pitchFamily="18" charset="2"/>
              </a:rPr>
              <a:t></a:t>
            </a:r>
            <a:r>
              <a:rPr lang="en-US" altLang="zh-CN" dirty="0" err="1"/>
              <a:t>S</a:t>
            </a:r>
            <a:r>
              <a:rPr lang="en-US" altLang="zh-CN" dirty="0"/>
              <a:t> }</a:t>
            </a:r>
          </a:p>
        </p:txBody>
      </p:sp>
      <p:grpSp>
        <p:nvGrpSpPr>
          <p:cNvPr id="35844" name="Group 4"/>
          <p:cNvGrpSpPr>
            <a:grpSpLocks/>
          </p:cNvGrpSpPr>
          <p:nvPr/>
        </p:nvGrpSpPr>
        <p:grpSpPr bwMode="auto">
          <a:xfrm>
            <a:off x="3640667" y="2457098"/>
            <a:ext cx="2963333" cy="1058333"/>
            <a:chOff x="1776" y="2256"/>
            <a:chExt cx="1680" cy="720"/>
          </a:xfrm>
        </p:grpSpPr>
        <p:sp>
          <p:nvSpPr>
            <p:cNvPr id="35846" name="Oval 5" descr="宽上对角线"/>
            <p:cNvSpPr>
              <a:spLocks noChangeArrowheads="1"/>
            </p:cNvSpPr>
            <p:nvPr/>
          </p:nvSpPr>
          <p:spPr bwMode="auto">
            <a:xfrm>
              <a:off x="2352" y="2256"/>
              <a:ext cx="1104" cy="720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35847" name="Oval 6" descr="宽上对角线"/>
            <p:cNvSpPr>
              <a:spLocks noChangeArrowheads="1"/>
            </p:cNvSpPr>
            <p:nvPr/>
          </p:nvSpPr>
          <p:spPr bwMode="auto">
            <a:xfrm>
              <a:off x="1776" y="2256"/>
              <a:ext cx="1104" cy="720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35848" name="Oval 7" descr="宽上对角线"/>
            <p:cNvSpPr>
              <a:spLocks noChangeArrowheads="1"/>
            </p:cNvSpPr>
            <p:nvPr/>
          </p:nvSpPr>
          <p:spPr bwMode="auto">
            <a:xfrm>
              <a:off x="2352" y="2256"/>
              <a:ext cx="1104" cy="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2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35849" name="Text Box 8"/>
            <p:cNvSpPr txBox="1">
              <a:spLocks noChangeArrowheads="1"/>
            </p:cNvSpPr>
            <p:nvPr/>
          </p:nvSpPr>
          <p:spPr bwMode="auto">
            <a:xfrm>
              <a:off x="2304" y="2380"/>
              <a:ext cx="720" cy="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556" b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3556" b="1">
                  <a:latin typeface="Times New Roman" panose="02020603050405020304" pitchFamily="18" charset="0"/>
                  <a:sym typeface="Symbol" panose="05050102010706020507" pitchFamily="18" charset="2"/>
                </a:rPr>
                <a:t></a:t>
              </a:r>
              <a:r>
                <a:rPr kumimoji="1" lang="en-US" altLang="zh-CN" sz="3556" b="1">
                  <a:latin typeface="Times New Roman" panose="02020603050405020304" pitchFamily="18" charset="0"/>
                </a:rPr>
                <a:t>S</a:t>
              </a:r>
            </a:p>
          </p:txBody>
        </p:sp>
      </p:grpSp>
      <p:sp>
        <p:nvSpPr>
          <p:cNvPr id="46084" name="Rectangle 9"/>
          <p:cNvSpPr>
            <a:spLocks noChangeArrowheads="1"/>
          </p:cNvSpPr>
          <p:nvPr/>
        </p:nvSpPr>
        <p:spPr bwMode="auto">
          <a:xfrm>
            <a:off x="327472" y="3649588"/>
            <a:ext cx="9721079" cy="1420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01623" indent="-301623" defTabSz="1014227" eaLnBrk="1" hangingPunct="1">
              <a:lnSpc>
                <a:spcPct val="13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222" dirty="0">
                <a:latin typeface="微软雅黑" pitchFamily="34" charset="-122"/>
                <a:ea typeface="微软雅黑" pitchFamily="34" charset="-122"/>
              </a:rPr>
              <a:t>关系</a:t>
            </a:r>
            <a:r>
              <a:rPr lang="en-US" altLang="zh-CN" sz="2222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222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222" dirty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222" dirty="0">
                <a:latin typeface="微软雅黑" pitchFamily="34" charset="-122"/>
                <a:ea typeface="微软雅黑" pitchFamily="34" charset="-122"/>
              </a:rPr>
              <a:t>进行并运算的前提是它们必须是相容的：</a:t>
            </a:r>
            <a:r>
              <a:rPr lang="zh-CN" altLang="en-US" sz="2222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（每一列属性需要对应）</a:t>
            </a:r>
          </a:p>
          <a:p>
            <a:pPr marL="823728" lvl="1" indent="-315734" defTabSz="1014227" eaLnBrk="1" hangingPunct="1">
              <a:lnSpc>
                <a:spcPct val="130000"/>
              </a:lnSpc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关系</a:t>
            </a:r>
            <a:r>
              <a:rPr lang="en-US" altLang="zh-CN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必须是同元的，即它们的属性数目必须相同</a:t>
            </a:r>
          </a:p>
          <a:p>
            <a:pPr marL="823728" lvl="1" indent="-315734" defTabSz="1014227" eaLnBrk="1" hangingPunct="1">
              <a:lnSpc>
                <a:spcPct val="130000"/>
              </a:lnSpc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</a:t>
            </a:r>
            <a:r>
              <a:rPr lang="en-US" altLang="zh-CN" sz="2000" dirty="0" err="1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i</a:t>
            </a: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，</a:t>
            </a:r>
            <a:r>
              <a:rPr lang="en-US" altLang="zh-CN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R</a:t>
            </a: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的第</a:t>
            </a:r>
            <a:r>
              <a:rPr lang="en-US" altLang="zh-CN" sz="2000" dirty="0" err="1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i</a:t>
            </a: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个属性的域必须和</a:t>
            </a:r>
            <a:r>
              <a:rPr lang="en-US" altLang="zh-CN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S</a:t>
            </a: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的第</a:t>
            </a:r>
            <a:r>
              <a:rPr lang="en-US" altLang="zh-CN" sz="2000" dirty="0" err="1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i</a:t>
            </a:r>
            <a:r>
              <a:rPr lang="zh-CN" altLang="en-US" sz="20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个属性的域相同</a:t>
            </a:r>
          </a:p>
        </p:txBody>
      </p:sp>
    </p:spTree>
  </p:cSld>
  <p:clrMapOvr>
    <a:masterClrMapping/>
  </p:clrMapOvr>
  <p:transition advTm="109595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3E8CA5-C77A-43D3-BC62-03C6D432B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zh-CN" altLang="en-US" sz="2400" dirty="0"/>
              <a:t>必须同类型（属性集相同</a:t>
            </a:r>
            <a:r>
              <a:rPr lang="en-US" altLang="zh-CN" sz="2400" dirty="0"/>
              <a:t>(n</a:t>
            </a:r>
            <a:r>
              <a:rPr lang="zh-CN" altLang="en-US" sz="2400" dirty="0"/>
              <a:t>目</a:t>
            </a:r>
            <a:r>
              <a:rPr lang="en-US" altLang="zh-CN" sz="2400" dirty="0"/>
              <a:t>)</a:t>
            </a:r>
            <a:r>
              <a:rPr lang="zh-CN" altLang="en-US" sz="2400" dirty="0"/>
              <a:t>、次序相同，但属性名可以不同） </a:t>
            </a:r>
          </a:p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zh-CN" altLang="en-US" sz="2400" dirty="0"/>
              <a:t>的并，</a:t>
            </a:r>
            <a:r>
              <a:rPr lang="en-US" altLang="zh-CN" sz="2400" dirty="0"/>
              <a:t>R∪S</a:t>
            </a:r>
            <a:r>
              <a:rPr lang="zh-CN" altLang="en-US" sz="2400" dirty="0"/>
              <a:t>，是属于</a:t>
            </a:r>
            <a:r>
              <a:rPr lang="en-US" altLang="zh-CN" sz="2400" dirty="0"/>
              <a:t>R</a:t>
            </a:r>
            <a:r>
              <a:rPr lang="zh-CN" altLang="en-US" sz="2400" dirty="0"/>
              <a:t>的元组和属于</a:t>
            </a:r>
            <a:r>
              <a:rPr lang="en-US" altLang="zh-CN" sz="2400" dirty="0"/>
              <a:t>S</a:t>
            </a:r>
            <a:r>
              <a:rPr lang="zh-CN" altLang="en-US" sz="2400" dirty="0"/>
              <a:t>的元组共同组成，结果仍然是</a:t>
            </a:r>
            <a:r>
              <a:rPr lang="en-US" altLang="zh-CN" sz="2400" dirty="0"/>
              <a:t>n</a:t>
            </a:r>
            <a:r>
              <a:rPr lang="zh-CN" altLang="en-US" sz="2400" dirty="0"/>
              <a:t>个属性</a:t>
            </a:r>
          </a:p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>
                <a:highlight>
                  <a:srgbClr val="FFFF00"/>
                </a:highlight>
              </a:rPr>
              <a:t>一个元素在并集中只出现一次</a:t>
            </a:r>
            <a:r>
              <a:rPr lang="en-US" altLang="zh-CN" sz="2400" dirty="0">
                <a:highlight>
                  <a:srgbClr val="FFFF00"/>
                </a:highlight>
              </a:rPr>
              <a:t>(</a:t>
            </a:r>
            <a:r>
              <a:rPr lang="zh-CN" altLang="en-US" sz="2400" dirty="0">
                <a:highlight>
                  <a:srgbClr val="FFFF00"/>
                </a:highlight>
              </a:rPr>
              <a:t>删除重复</a:t>
            </a:r>
            <a:r>
              <a:rPr lang="en-US" altLang="zh-CN" sz="2400" dirty="0">
                <a:highlight>
                  <a:srgbClr val="FFFF00"/>
                </a:highlight>
              </a:rPr>
              <a:t>tuple)</a:t>
            </a:r>
            <a:endParaRPr lang="zh-CN" altLang="en-US" sz="2400" dirty="0">
              <a:highlight>
                <a:srgbClr val="FFFF00"/>
              </a:highlight>
            </a:endParaRPr>
          </a:p>
          <a:p>
            <a:endParaRPr lang="zh-CN" altLang="en-US" sz="2400" dirty="0"/>
          </a:p>
        </p:txBody>
      </p:sp>
      <p:sp>
        <p:nvSpPr>
          <p:cNvPr id="36867" name="Oval 4"/>
          <p:cNvSpPr>
            <a:spLocks noChangeArrowheads="1"/>
          </p:cNvSpPr>
          <p:nvPr/>
        </p:nvSpPr>
        <p:spPr bwMode="auto">
          <a:xfrm>
            <a:off x="1719792" y="3790598"/>
            <a:ext cx="1608667" cy="12700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36868" name="Oval 5"/>
          <p:cNvSpPr>
            <a:spLocks noChangeArrowheads="1"/>
          </p:cNvSpPr>
          <p:nvPr/>
        </p:nvSpPr>
        <p:spPr bwMode="auto">
          <a:xfrm>
            <a:off x="2760487" y="3725333"/>
            <a:ext cx="1608667" cy="12700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36869" name="Oval 6"/>
          <p:cNvSpPr>
            <a:spLocks noChangeArrowheads="1"/>
          </p:cNvSpPr>
          <p:nvPr/>
        </p:nvSpPr>
        <p:spPr bwMode="auto">
          <a:xfrm>
            <a:off x="6055431" y="3774722"/>
            <a:ext cx="1608667" cy="12700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667">
              <a:latin typeface="Times New Roman" panose="02020603050405020304" pitchFamily="18" charset="0"/>
            </a:endParaRPr>
          </a:p>
        </p:txBody>
      </p:sp>
      <p:sp>
        <p:nvSpPr>
          <p:cNvPr id="36870" name="Oval 7"/>
          <p:cNvSpPr>
            <a:spLocks noChangeArrowheads="1"/>
          </p:cNvSpPr>
          <p:nvPr/>
        </p:nvSpPr>
        <p:spPr bwMode="auto">
          <a:xfrm>
            <a:off x="7071431" y="3774722"/>
            <a:ext cx="1608667" cy="12700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667" b="1">
              <a:latin typeface="Times New Roman" panose="02020603050405020304" pitchFamily="18" charset="0"/>
            </a:endParaRPr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6902098" y="4158340"/>
            <a:ext cx="1137708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667" b="1">
                <a:latin typeface="Times New Roman" panose="02020603050405020304" pitchFamily="18" charset="0"/>
              </a:rPr>
              <a:t>R∪S</a:t>
            </a:r>
          </a:p>
        </p:txBody>
      </p:sp>
      <p:sp>
        <p:nvSpPr>
          <p:cNvPr id="36872" name="Line 10"/>
          <p:cNvSpPr>
            <a:spLocks noChangeShapeType="1"/>
          </p:cNvSpPr>
          <p:nvPr/>
        </p:nvSpPr>
        <p:spPr bwMode="auto">
          <a:xfrm>
            <a:off x="4700764" y="4339167"/>
            <a:ext cx="1016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36873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集合运算</a:t>
            </a:r>
            <a:r>
              <a:rPr lang="en-US" altLang="zh-CN"/>
              <a:t>——</a:t>
            </a:r>
            <a:r>
              <a:t>并</a:t>
            </a:r>
            <a:r>
              <a:rPr lang="en-US" altLang="zh-CN"/>
              <a:t>Union (∪)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集合运算</a:t>
            </a:r>
            <a:r>
              <a:rPr lang="en-US" altLang="zh-CN" dirty="0"/>
              <a:t>——</a:t>
            </a:r>
            <a:r>
              <a:rPr dirty="0"/>
              <a:t>并</a:t>
            </a:r>
            <a:r>
              <a:rPr lang="en-US" altLang="zh-CN" dirty="0"/>
              <a:t>Union (∪)</a:t>
            </a:r>
            <a:endParaRPr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45A84B-7CCE-4C01-A1FA-A0EF1ECD3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6771"/>
              </p:ext>
            </p:extLst>
          </p:nvPr>
        </p:nvGraphicFramePr>
        <p:xfrm>
          <a:off x="1047552" y="1305896"/>
          <a:ext cx="360269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97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30A97CC-B383-40D9-988B-AAB42819B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455886"/>
              </p:ext>
            </p:extLst>
          </p:nvPr>
        </p:nvGraphicFramePr>
        <p:xfrm>
          <a:off x="1047552" y="3512514"/>
          <a:ext cx="360269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97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88FF7D7-28C6-4864-A509-0DA90952F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31564"/>
              </p:ext>
            </p:extLst>
          </p:nvPr>
        </p:nvGraphicFramePr>
        <p:xfrm>
          <a:off x="5656064" y="2353444"/>
          <a:ext cx="360269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97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5757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13398D6D-5A21-4425-975A-86B87BC44BB9}"/>
              </a:ext>
            </a:extLst>
          </p:cNvPr>
          <p:cNvSpPr txBox="1"/>
          <p:nvPr/>
        </p:nvSpPr>
        <p:spPr>
          <a:xfrm>
            <a:off x="935790" y="79705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R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1644AD-7288-47B5-ABF3-C518988CF118}"/>
              </a:ext>
            </a:extLst>
          </p:cNvPr>
          <p:cNvSpPr txBox="1"/>
          <p:nvPr/>
        </p:nvSpPr>
        <p:spPr>
          <a:xfrm>
            <a:off x="935790" y="304494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S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612992-65FC-4E89-824B-1F1B612DC33A}"/>
              </a:ext>
            </a:extLst>
          </p:cNvPr>
          <p:cNvSpPr txBox="1"/>
          <p:nvPr/>
        </p:nvSpPr>
        <p:spPr>
          <a:xfrm>
            <a:off x="6880200" y="1830224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R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AB8307-BB68-4010-BBBE-28E17D434109}"/>
              </a:ext>
            </a:extLst>
          </p:cNvPr>
          <p:cNvSpPr txBox="1"/>
          <p:nvPr/>
        </p:nvSpPr>
        <p:spPr>
          <a:xfrm>
            <a:off x="7528272" y="183676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S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1D44BB-2521-4FC2-BD06-E7303855D81E}"/>
              </a:ext>
            </a:extLst>
          </p:cNvPr>
          <p:cNvSpPr/>
          <p:nvPr/>
        </p:nvSpPr>
        <p:spPr>
          <a:xfrm>
            <a:off x="7144994" y="179944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∪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FDAEEC3-F402-44C5-9E92-DDE4A76FF672}"/>
              </a:ext>
            </a:extLst>
          </p:cNvPr>
          <p:cNvCxnSpPr/>
          <p:nvPr/>
        </p:nvCxnSpPr>
        <p:spPr>
          <a:xfrm>
            <a:off x="4650243" y="1891471"/>
            <a:ext cx="645781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277F9FA-479E-48BD-B846-1FFEE2ADDD18}"/>
              </a:ext>
            </a:extLst>
          </p:cNvPr>
          <p:cNvCxnSpPr>
            <a:cxnSpLocks/>
          </p:cNvCxnSpPr>
          <p:nvPr/>
        </p:nvCxnSpPr>
        <p:spPr>
          <a:xfrm>
            <a:off x="5296024" y="1891471"/>
            <a:ext cx="0" cy="99938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9268814-F0EF-44D9-B18B-DB227B77BE61}"/>
              </a:ext>
            </a:extLst>
          </p:cNvPr>
          <p:cNvCxnSpPr>
            <a:cxnSpLocks/>
          </p:cNvCxnSpPr>
          <p:nvPr/>
        </p:nvCxnSpPr>
        <p:spPr>
          <a:xfrm>
            <a:off x="5296024" y="2890856"/>
            <a:ext cx="36004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5E0960D-F13B-415C-AD4E-5E97AD4253B7}"/>
              </a:ext>
            </a:extLst>
          </p:cNvPr>
          <p:cNvCxnSpPr>
            <a:cxnSpLocks/>
          </p:cNvCxnSpPr>
          <p:nvPr/>
        </p:nvCxnSpPr>
        <p:spPr>
          <a:xfrm>
            <a:off x="4650243" y="2281436"/>
            <a:ext cx="213733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B855339-2CF8-47B9-9488-4566551DA2EE}"/>
              </a:ext>
            </a:extLst>
          </p:cNvPr>
          <p:cNvCxnSpPr>
            <a:cxnSpLocks/>
          </p:cNvCxnSpPr>
          <p:nvPr/>
        </p:nvCxnSpPr>
        <p:spPr>
          <a:xfrm>
            <a:off x="4650243" y="4105081"/>
            <a:ext cx="213733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6E4D20-D1EC-4DA0-A9C6-34EF9ABB93B6}"/>
              </a:ext>
            </a:extLst>
          </p:cNvPr>
          <p:cNvCxnSpPr>
            <a:cxnSpLocks/>
          </p:cNvCxnSpPr>
          <p:nvPr/>
        </p:nvCxnSpPr>
        <p:spPr>
          <a:xfrm>
            <a:off x="4865078" y="2281436"/>
            <a:ext cx="0" cy="182364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30AA66F-FE71-409B-B25A-48D6571A06A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888523" y="3344044"/>
            <a:ext cx="76754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E57163E-77A5-4160-89CB-E1D3060D756C}"/>
              </a:ext>
            </a:extLst>
          </p:cNvPr>
          <p:cNvCxnSpPr>
            <a:cxnSpLocks/>
          </p:cNvCxnSpPr>
          <p:nvPr/>
        </p:nvCxnSpPr>
        <p:spPr>
          <a:xfrm>
            <a:off x="4650243" y="2682224"/>
            <a:ext cx="452013" cy="0"/>
          </a:xfrm>
          <a:prstGeom prst="line">
            <a:avLst/>
          </a:prstGeom>
          <a:ln w="158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FB9BADA-5A67-4625-AF17-0511E46ED22F}"/>
              </a:ext>
            </a:extLst>
          </p:cNvPr>
          <p:cNvCxnSpPr>
            <a:cxnSpLocks/>
          </p:cNvCxnSpPr>
          <p:nvPr/>
        </p:nvCxnSpPr>
        <p:spPr>
          <a:xfrm>
            <a:off x="4650243" y="4873724"/>
            <a:ext cx="452013" cy="0"/>
          </a:xfrm>
          <a:prstGeom prst="line">
            <a:avLst/>
          </a:prstGeom>
          <a:ln w="158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4057823-00B0-4A30-978A-053A53619D04}"/>
              </a:ext>
            </a:extLst>
          </p:cNvPr>
          <p:cNvCxnSpPr>
            <a:cxnSpLocks/>
          </p:cNvCxnSpPr>
          <p:nvPr/>
        </p:nvCxnSpPr>
        <p:spPr>
          <a:xfrm>
            <a:off x="5102256" y="2682224"/>
            <a:ext cx="0" cy="219150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512B8B-6FA5-4F20-BFC6-FF04E811F30C}"/>
              </a:ext>
            </a:extLst>
          </p:cNvPr>
          <p:cNvCxnSpPr>
            <a:cxnSpLocks/>
          </p:cNvCxnSpPr>
          <p:nvPr/>
        </p:nvCxnSpPr>
        <p:spPr>
          <a:xfrm>
            <a:off x="5102256" y="3721596"/>
            <a:ext cx="553808" cy="0"/>
          </a:xfrm>
          <a:prstGeom prst="straightConnector1">
            <a:avLst/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4785832-B888-4318-AAB8-D7DC75F92531}"/>
              </a:ext>
            </a:extLst>
          </p:cNvPr>
          <p:cNvCxnSpPr>
            <a:cxnSpLocks/>
          </p:cNvCxnSpPr>
          <p:nvPr/>
        </p:nvCxnSpPr>
        <p:spPr>
          <a:xfrm>
            <a:off x="4625696" y="4513684"/>
            <a:ext cx="742336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340A7FF-37DD-44AB-9DB3-23CCB207F8E7}"/>
              </a:ext>
            </a:extLst>
          </p:cNvPr>
          <p:cNvCxnSpPr>
            <a:cxnSpLocks/>
          </p:cNvCxnSpPr>
          <p:nvPr/>
        </p:nvCxnSpPr>
        <p:spPr>
          <a:xfrm>
            <a:off x="5368032" y="4153644"/>
            <a:ext cx="0" cy="36004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2FD6A17-6150-4477-9161-14597650077A}"/>
              </a:ext>
            </a:extLst>
          </p:cNvPr>
          <p:cNvCxnSpPr>
            <a:cxnSpLocks/>
          </p:cNvCxnSpPr>
          <p:nvPr/>
        </p:nvCxnSpPr>
        <p:spPr>
          <a:xfrm>
            <a:off x="5368032" y="4153644"/>
            <a:ext cx="2880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46BFE8-621B-4D91-9EFC-5C3995BAE6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01623" indent="-301623" eaLnBrk="1" hangingPunct="1">
              <a:lnSpc>
                <a:spcPct val="150000"/>
              </a:lnSpc>
              <a:buSzPct val="80000"/>
              <a:defRPr/>
            </a:pP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zh-CN" altLang="en-US" sz="2400" dirty="0"/>
              <a:t>必须同类型（属性集相同</a:t>
            </a:r>
            <a:r>
              <a:rPr lang="en-US" altLang="zh-CN" sz="2400" dirty="0"/>
              <a:t>(n</a:t>
            </a:r>
            <a:r>
              <a:rPr lang="zh-CN" altLang="en-US" sz="2400" dirty="0"/>
              <a:t>目</a:t>
            </a:r>
            <a:r>
              <a:rPr lang="en-US" altLang="zh-CN" sz="2400" dirty="0"/>
              <a:t>)</a:t>
            </a:r>
            <a:r>
              <a:rPr lang="zh-CN" altLang="en-US" sz="2400" dirty="0"/>
              <a:t>、次序相同，但属性名可以不同）</a:t>
            </a:r>
          </a:p>
          <a:p>
            <a:pPr marL="301623" indent="-301623" eaLnBrk="1" hangingPunct="1">
              <a:lnSpc>
                <a:spcPct val="150000"/>
              </a:lnSpc>
              <a:buSzPct val="80000"/>
              <a:defRPr/>
            </a:pP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zh-CN" altLang="en-US" sz="2400" dirty="0"/>
              <a:t>的差，</a:t>
            </a:r>
            <a:r>
              <a:rPr lang="en-US" altLang="zh-CN" sz="2400" dirty="0"/>
              <a:t>R-S</a:t>
            </a:r>
            <a:r>
              <a:rPr lang="zh-CN" altLang="en-US" sz="2400" dirty="0"/>
              <a:t>，是在</a:t>
            </a:r>
            <a:r>
              <a:rPr lang="en-US" altLang="zh-CN" sz="2400" dirty="0"/>
              <a:t>R</a:t>
            </a:r>
            <a:r>
              <a:rPr lang="zh-CN" altLang="en-US" sz="2400" dirty="0"/>
              <a:t>中而不在</a:t>
            </a:r>
            <a:r>
              <a:rPr lang="en-US" altLang="zh-CN" sz="2400" dirty="0"/>
              <a:t>S</a:t>
            </a:r>
            <a:r>
              <a:rPr lang="zh-CN" altLang="en-US" sz="2400" dirty="0"/>
              <a:t>中的元素的集合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38914" name="Oval 3"/>
          <p:cNvSpPr>
            <a:spLocks noChangeArrowheads="1"/>
          </p:cNvSpPr>
          <p:nvPr/>
        </p:nvSpPr>
        <p:spPr bwMode="auto">
          <a:xfrm>
            <a:off x="5642681" y="3018014"/>
            <a:ext cx="1608667" cy="12700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667">
              <a:latin typeface="Times New Roman" panose="02020603050405020304" pitchFamily="18" charset="0"/>
            </a:endParaRPr>
          </a:p>
        </p:txBody>
      </p:sp>
      <p:sp>
        <p:nvSpPr>
          <p:cNvPr id="38916" name="Rectangle 7"/>
          <p:cNvSpPr>
            <a:spLocks noChangeArrowheads="1"/>
          </p:cNvSpPr>
          <p:nvPr/>
        </p:nvSpPr>
        <p:spPr bwMode="auto">
          <a:xfrm>
            <a:off x="5764700" y="3401631"/>
            <a:ext cx="90601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667" b="1">
                <a:latin typeface="Times New Roman" panose="02020603050405020304" pitchFamily="18" charset="0"/>
              </a:rPr>
              <a:t>R - S</a:t>
            </a:r>
          </a:p>
        </p:txBody>
      </p:sp>
      <p:sp>
        <p:nvSpPr>
          <p:cNvPr id="38917" name="Oval 8"/>
          <p:cNvSpPr>
            <a:spLocks noChangeArrowheads="1"/>
          </p:cNvSpPr>
          <p:nvPr/>
        </p:nvSpPr>
        <p:spPr bwMode="auto">
          <a:xfrm>
            <a:off x="6658681" y="3018014"/>
            <a:ext cx="1608667" cy="1270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667" b="1">
              <a:latin typeface="Times New Roman" panose="02020603050405020304" pitchFamily="18" charset="0"/>
            </a:endParaRPr>
          </a:p>
        </p:txBody>
      </p:sp>
      <p:grpSp>
        <p:nvGrpSpPr>
          <p:cNvPr id="38918" name="Group 10"/>
          <p:cNvGrpSpPr>
            <a:grpSpLocks/>
          </p:cNvGrpSpPr>
          <p:nvPr/>
        </p:nvGrpSpPr>
        <p:grpSpPr bwMode="auto">
          <a:xfrm>
            <a:off x="1524000" y="3018014"/>
            <a:ext cx="2624667" cy="1270000"/>
            <a:chOff x="672" y="2544"/>
            <a:chExt cx="1488" cy="864"/>
          </a:xfrm>
        </p:grpSpPr>
        <p:sp>
          <p:nvSpPr>
            <p:cNvPr id="38920" name="Oval 5"/>
            <p:cNvSpPr>
              <a:spLocks noChangeArrowheads="1"/>
            </p:cNvSpPr>
            <p:nvPr/>
          </p:nvSpPr>
          <p:spPr bwMode="auto">
            <a:xfrm>
              <a:off x="672" y="2544"/>
              <a:ext cx="912" cy="86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38921" name="Oval 6"/>
            <p:cNvSpPr>
              <a:spLocks noChangeArrowheads="1"/>
            </p:cNvSpPr>
            <p:nvPr/>
          </p:nvSpPr>
          <p:spPr bwMode="auto">
            <a:xfrm>
              <a:off x="1248" y="2544"/>
              <a:ext cx="912" cy="864"/>
            </a:xfrm>
            <a:prstGeom prst="ellipse">
              <a:avLst/>
            </a:prstGeom>
            <a:solidFill>
              <a:srgbClr val="FF99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38922" name="Rectangle 9"/>
            <p:cNvSpPr>
              <a:spLocks noChangeArrowheads="1"/>
            </p:cNvSpPr>
            <p:nvPr/>
          </p:nvSpPr>
          <p:spPr bwMode="auto">
            <a:xfrm>
              <a:off x="725" y="2805"/>
              <a:ext cx="51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667" b="1">
                  <a:latin typeface="Times New Roman" panose="02020603050405020304" pitchFamily="18" charset="0"/>
                </a:rPr>
                <a:t>R - S</a:t>
              </a:r>
            </a:p>
          </p:txBody>
        </p:sp>
      </p:grpSp>
      <p:sp>
        <p:nvSpPr>
          <p:cNvPr id="38919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集合运算</a:t>
            </a:r>
            <a:r>
              <a:rPr lang="en-US" altLang="zh-CN"/>
              <a:t>——</a:t>
            </a:r>
            <a:r>
              <a:t>差</a:t>
            </a:r>
            <a:r>
              <a:rPr lang="en-US" altLang="zh-CN"/>
              <a:t>Minus (-)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集合运算</a:t>
            </a:r>
            <a:r>
              <a:rPr lang="en-US" altLang="zh-CN" dirty="0"/>
              <a:t>——</a:t>
            </a:r>
            <a:r>
              <a:rPr lang="zh-CN" altLang="en-US" dirty="0"/>
              <a:t>差</a:t>
            </a:r>
            <a:r>
              <a:rPr lang="en-US" altLang="zh-CN" dirty="0"/>
              <a:t>Minus (-)</a:t>
            </a:r>
            <a:endParaRPr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45A84B-7CCE-4C01-A1FA-A0EF1ECD31CC}"/>
              </a:ext>
            </a:extLst>
          </p:cNvPr>
          <p:cNvGraphicFramePr>
            <a:graphicFrameLocks noGrp="1"/>
          </p:cNvGraphicFramePr>
          <p:nvPr/>
        </p:nvGraphicFramePr>
        <p:xfrm>
          <a:off x="1047552" y="1305896"/>
          <a:ext cx="360269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97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30A97CC-B383-40D9-988B-AAB42819B053}"/>
              </a:ext>
            </a:extLst>
          </p:cNvPr>
          <p:cNvGraphicFramePr>
            <a:graphicFrameLocks noGrp="1"/>
          </p:cNvGraphicFramePr>
          <p:nvPr/>
        </p:nvGraphicFramePr>
        <p:xfrm>
          <a:off x="1047552" y="3512514"/>
          <a:ext cx="360269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97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88FF7D7-28C6-4864-A509-0DA90952F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475092"/>
              </p:ext>
            </p:extLst>
          </p:nvPr>
        </p:nvGraphicFramePr>
        <p:xfrm>
          <a:off x="5621519" y="2857500"/>
          <a:ext cx="36026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97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13398D6D-5A21-4425-975A-86B87BC44BB9}"/>
              </a:ext>
            </a:extLst>
          </p:cNvPr>
          <p:cNvSpPr txBox="1"/>
          <p:nvPr/>
        </p:nvSpPr>
        <p:spPr>
          <a:xfrm>
            <a:off x="935790" y="79705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R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1644AD-7288-47B5-ABF3-C518988CF118}"/>
              </a:ext>
            </a:extLst>
          </p:cNvPr>
          <p:cNvSpPr txBox="1"/>
          <p:nvPr/>
        </p:nvSpPr>
        <p:spPr>
          <a:xfrm>
            <a:off x="935790" y="304494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S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612992-65FC-4E89-824B-1F1B612DC33A}"/>
              </a:ext>
            </a:extLst>
          </p:cNvPr>
          <p:cNvSpPr txBox="1"/>
          <p:nvPr/>
        </p:nvSpPr>
        <p:spPr>
          <a:xfrm>
            <a:off x="6845655" y="233428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R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AB8307-BB68-4010-BBBE-28E17D434109}"/>
              </a:ext>
            </a:extLst>
          </p:cNvPr>
          <p:cNvSpPr txBox="1"/>
          <p:nvPr/>
        </p:nvSpPr>
        <p:spPr>
          <a:xfrm>
            <a:off x="7493727" y="234082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S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1D44BB-2521-4FC2-BD06-E7303855D81E}"/>
              </a:ext>
            </a:extLst>
          </p:cNvPr>
          <p:cNvSpPr/>
          <p:nvPr/>
        </p:nvSpPr>
        <p:spPr>
          <a:xfrm>
            <a:off x="7215396" y="2280187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-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8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3646F81-5728-48D4-9435-86E8A2132214}"/>
              </a:ext>
            </a:extLst>
          </p:cNvPr>
          <p:cNvGrpSpPr/>
          <p:nvPr/>
        </p:nvGrpSpPr>
        <p:grpSpPr>
          <a:xfrm>
            <a:off x="831528" y="829816"/>
            <a:ext cx="4233310" cy="4885184"/>
            <a:chOff x="5883859" y="829816"/>
            <a:chExt cx="4300607" cy="488518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9CFCF0-7281-4222-A21D-698C042E683C}"/>
                </a:ext>
              </a:extLst>
            </p:cNvPr>
            <p:cNvSpPr/>
            <p:nvPr/>
          </p:nvSpPr>
          <p:spPr>
            <a:xfrm>
              <a:off x="5883859" y="829816"/>
              <a:ext cx="4236701" cy="4885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42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zh-CN" altLang="en-US" sz="1800"/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6646566" y="2691464"/>
              <a:ext cx="2711286" cy="28272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lvl1pPr algn="l" eaLnBrk="0" hangingPunct="0">
                <a:lnSpc>
                  <a:spcPct val="120000"/>
                </a:lnSpc>
                <a:buSzPct val="60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algn="l" eaLnBrk="0" hangingPunct="0">
                <a:lnSpc>
                  <a:spcPct val="120000"/>
                </a:lnSpc>
                <a:buSzPct val="80000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20000"/>
                </a:lnSpc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r>
                <a:rPr lang="zh-CN" altLang="en-US" sz="1556" dirty="0"/>
                <a:t> </a:t>
              </a:r>
              <a:r>
                <a:rPr lang="zh-CN" altLang="en-US" sz="1556" b="1" dirty="0"/>
                <a:t>姓名   课程   成绩</a:t>
              </a:r>
              <a:endParaRPr lang="en-US" altLang="zh-CN" sz="1556" b="1" dirty="0"/>
            </a:p>
            <a:p>
              <a:pPr algn="ctr" eaLnBrk="1" hangingPunct="1">
                <a:lnSpc>
                  <a:spcPct val="11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r>
                <a:rPr lang="zh-CN" altLang="en-US" sz="1556" dirty="0"/>
                <a:t>张三    数学    优</a:t>
              </a:r>
            </a:p>
            <a:p>
              <a:pPr algn="ctr" eaLnBrk="1" hangingPunct="1">
                <a:lnSpc>
                  <a:spcPct val="11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r>
                <a:rPr lang="zh-CN" altLang="en-US" sz="1556" dirty="0"/>
                <a:t>张三    数学    良</a:t>
              </a:r>
            </a:p>
            <a:p>
              <a:pPr algn="ctr" eaLnBrk="1" hangingPunct="1">
                <a:lnSpc>
                  <a:spcPct val="11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r>
                <a:rPr lang="zh-CN" altLang="en-US" sz="1556" dirty="0"/>
                <a:t>张三    语文    优</a:t>
              </a:r>
            </a:p>
            <a:p>
              <a:pPr algn="ctr" eaLnBrk="1" hangingPunct="1">
                <a:lnSpc>
                  <a:spcPct val="11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r>
                <a:rPr lang="zh-CN" altLang="en-US" sz="1556" dirty="0"/>
                <a:t>张三    语文    良</a:t>
              </a:r>
            </a:p>
            <a:p>
              <a:pPr algn="ctr" eaLnBrk="1" hangingPunct="1">
                <a:lnSpc>
                  <a:spcPct val="11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r>
                <a:rPr lang="zh-CN" altLang="en-US" sz="1556" dirty="0"/>
                <a:t>李四    数学    优</a:t>
              </a:r>
            </a:p>
            <a:p>
              <a:pPr algn="ctr" eaLnBrk="1" hangingPunct="1">
                <a:lnSpc>
                  <a:spcPct val="11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r>
                <a:rPr lang="zh-CN" altLang="en-US" sz="1556" dirty="0"/>
                <a:t>李四    数学    良</a:t>
              </a:r>
            </a:p>
            <a:p>
              <a:pPr algn="ctr" eaLnBrk="1" hangingPunct="1">
                <a:lnSpc>
                  <a:spcPct val="11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r>
                <a:rPr lang="zh-CN" altLang="en-US" sz="1556" dirty="0"/>
                <a:t>李四    语文    优</a:t>
              </a:r>
            </a:p>
            <a:p>
              <a:pPr algn="ctr" eaLnBrk="1" hangingPunct="1">
                <a:lnSpc>
                  <a:spcPct val="110000"/>
                </a:lnSpc>
                <a:spcBef>
                  <a:spcPct val="20000"/>
                </a:spcBef>
                <a:buSzTx/>
                <a:buFontTx/>
                <a:buNone/>
                <a:defRPr/>
              </a:pPr>
              <a:r>
                <a:rPr lang="zh-CN" altLang="en-US" sz="1556" dirty="0"/>
                <a:t>李四    语文    良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6263342" y="834333"/>
              <a:ext cx="3921124" cy="1684173"/>
            </a:xfrm>
            <a:prstGeom prst="rect">
              <a:avLst/>
            </a:prstGeom>
            <a:noFill/>
          </p:spPr>
          <p:txBody>
            <a:bodyPr lIns="101593" tIns="50797" rIns="101593" bIns="50797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SzPct val="80000"/>
                <a:buFont typeface="Wingdings" panose="05000000000000000000" pitchFamily="2" charset="2"/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设：姓名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D1={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张三，李四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SzPct val="80000"/>
                <a:buFont typeface="Wingdings" panose="05000000000000000000" pitchFamily="2" charset="2"/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课程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D2={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数学，语文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SzPct val="80000"/>
                <a:buFont typeface="Wingdings" panose="05000000000000000000" pitchFamily="2" charset="2"/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成绩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D3={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优，良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SzPct val="80000"/>
                <a:buFont typeface="Wingdings" panose="05000000000000000000" pitchFamily="2" charset="2"/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则笛卡尔积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D1×D2×D3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可用下表表示：</a:t>
              </a:r>
            </a:p>
          </p:txBody>
        </p:sp>
      </p:grpSp>
      <p:sp>
        <p:nvSpPr>
          <p:cNvPr id="10248" name="标题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笛卡尔积</a:t>
            </a:r>
            <a:r>
              <a:rPr lang="zh-CN" altLang="en-US" dirty="0">
                <a:highlight>
                  <a:srgbClr val="FFFF00"/>
                </a:highlight>
              </a:rPr>
              <a:t>（作用对象为元组）</a:t>
            </a:r>
            <a:endParaRPr dirty="0">
              <a:highlight>
                <a:srgbClr val="FFFF00"/>
              </a:highlight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79A8B0-E3EA-4CE7-93BA-EA80FE4EA1F9}"/>
              </a:ext>
            </a:extLst>
          </p:cNvPr>
          <p:cNvGrpSpPr/>
          <p:nvPr/>
        </p:nvGrpSpPr>
        <p:grpSpPr>
          <a:xfrm>
            <a:off x="5159070" y="829816"/>
            <a:ext cx="4998358" cy="4885184"/>
            <a:chOff x="766975" y="834334"/>
            <a:chExt cx="4998358" cy="488518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045D40-8C0B-4D30-8A52-25D8B1CD7AEC}"/>
                </a:ext>
              </a:extLst>
            </p:cNvPr>
            <p:cNvSpPr/>
            <p:nvPr/>
          </p:nvSpPr>
          <p:spPr>
            <a:xfrm>
              <a:off x="766975" y="834334"/>
              <a:ext cx="4998358" cy="4885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42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zh-CN" altLang="en-US" sz="1800"/>
            </a:p>
          </p:txBody>
        </p:sp>
        <p:sp>
          <p:nvSpPr>
            <p:cNvPr id="10242" name="Text Box 2"/>
            <p:cNvSpPr txBox="1">
              <a:spLocks noChangeArrowheads="1"/>
            </p:cNvSpPr>
            <p:nvPr/>
          </p:nvSpPr>
          <p:spPr bwMode="auto">
            <a:xfrm>
              <a:off x="889258" y="975527"/>
              <a:ext cx="4570771" cy="260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93" tIns="50797" rIns="101593" bIns="50797">
              <a:spAutoFit/>
            </a:bodyPr>
            <a:lstStyle>
              <a:lvl1pPr marL="271463" indent="-271463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5613" indent="1588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2813" indent="1588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0013" indent="1588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7213" indent="1588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2844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7416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1988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6560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 eaLnBrk="1" hangingPunct="1">
                <a:lnSpc>
                  <a:spcPct val="150000"/>
                </a:lnSpc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D1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Dn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个域，则它们的笛卡尔积为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D1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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D2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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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Dn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={(d1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dn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 | di 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 Di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， 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=1,2,…,n} </a:t>
              </a:r>
            </a:p>
            <a:p>
              <a:pPr marL="285750" indent="-285750" eaLnBrk="1" hangingPunct="1">
                <a:lnSpc>
                  <a:spcPct val="150000"/>
                </a:lnSpc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其中每一个元素称为一个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n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元组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(n-tuple)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，简称元组（又称行）；元组中的每个值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di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称为一个分量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(component)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1129CB64-1A32-4008-8897-4168F051B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5538" y="4077738"/>
              <a:ext cx="4501232" cy="933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lnSpc>
                  <a:spcPct val="120000"/>
                </a:lnSpc>
                <a:buSzPct val="60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algn="l" eaLnBrk="0" hangingPunct="0">
                <a:lnSpc>
                  <a:spcPct val="120000"/>
                </a:lnSpc>
                <a:buSzPct val="80000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20000"/>
                </a:lnSpc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20000"/>
                </a:spcBef>
                <a:buSzTx/>
                <a:buNone/>
                <a:defRPr/>
              </a:pPr>
              <a:r>
                <a:rPr lang="zh-CN" altLang="en-US" sz="2400" b="1" dirty="0">
                  <a:solidFill>
                    <a:srgbClr val="FF0000"/>
                  </a:solidFill>
                </a:rPr>
                <a:t>关系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：</a:t>
              </a:r>
              <a:r>
                <a:rPr lang="zh-CN" altLang="en-US" sz="2000" dirty="0"/>
                <a:t>是笛卡尔积</a:t>
              </a:r>
              <a:r>
                <a:rPr lang="en-US" altLang="zh-CN" sz="2000" dirty="0"/>
                <a:t>D1</a:t>
              </a:r>
              <a:r>
                <a:rPr lang="en-US" altLang="zh-CN" sz="2000" dirty="0">
                  <a:sym typeface="Symbol" pitchFamily="18" charset="2"/>
                </a:rPr>
                <a:t></a:t>
              </a:r>
              <a:r>
                <a:rPr lang="en-US" altLang="zh-CN" sz="2000" dirty="0"/>
                <a:t>D2</a:t>
              </a:r>
              <a:r>
                <a:rPr lang="en-US" altLang="zh-CN" sz="2000" dirty="0">
                  <a:sym typeface="Symbol" pitchFamily="18" charset="2"/>
                </a:rPr>
                <a:t></a:t>
              </a:r>
              <a:r>
                <a:rPr lang="en-US" altLang="zh-CN" sz="2000" dirty="0"/>
                <a:t>…</a:t>
              </a:r>
              <a:r>
                <a:rPr lang="en-US" altLang="zh-CN" sz="2000" dirty="0">
                  <a:sym typeface="Symbol" pitchFamily="18" charset="2"/>
                </a:rPr>
                <a:t></a:t>
              </a:r>
              <a:r>
                <a:rPr lang="en-US" altLang="zh-CN" sz="2000" dirty="0" err="1"/>
                <a:t>Dn</a:t>
              </a:r>
              <a:r>
                <a:rPr lang="zh-CN" altLang="en-US" sz="2000" dirty="0"/>
                <a:t>的子集合，记作 </a:t>
              </a:r>
              <a:r>
                <a:rPr lang="en-US" altLang="zh-CN" sz="2000" dirty="0"/>
                <a:t>R</a:t>
              </a:r>
              <a:r>
                <a:rPr lang="zh-CN" altLang="en-US" sz="2000" dirty="0"/>
                <a:t>（</a:t>
              </a:r>
              <a:r>
                <a:rPr lang="en-US" altLang="zh-CN" sz="2000" dirty="0"/>
                <a:t>D1</a:t>
              </a:r>
              <a:r>
                <a:rPr lang="zh-CN" altLang="en-US" sz="2000" dirty="0"/>
                <a:t>，</a:t>
              </a:r>
              <a:r>
                <a:rPr lang="en-US" altLang="zh-CN" sz="2000" dirty="0"/>
                <a:t>D2</a:t>
              </a:r>
              <a:r>
                <a:rPr lang="zh-CN" altLang="en-US" sz="2000" dirty="0"/>
                <a:t>，</a:t>
              </a:r>
              <a:r>
                <a:rPr lang="en-US" altLang="zh-CN" sz="2000" dirty="0"/>
                <a:t>…</a:t>
              </a:r>
              <a:r>
                <a:rPr lang="zh-CN" altLang="en-US" sz="2000" dirty="0"/>
                <a:t>，</a:t>
              </a:r>
              <a:r>
                <a:rPr lang="en-US" altLang="zh-CN" sz="2000" dirty="0"/>
                <a:t>Dm</a:t>
              </a:r>
              <a:r>
                <a:rPr lang="zh-CN" altLang="en-US" sz="2000" dirty="0"/>
                <a:t>）</a:t>
              </a:r>
              <a:endParaRPr lang="zh-CN" altLang="en-US" sz="1800" dirty="0"/>
            </a:p>
          </p:txBody>
        </p:sp>
      </p:grpSp>
    </p:spTree>
  </p:cSld>
  <p:clrMapOvr>
    <a:masterClrMapping/>
  </p:clrMapOvr>
  <p:transition advTm="109595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集合运算</a:t>
            </a:r>
            <a:r>
              <a:rPr lang="en-US" altLang="zh-CN"/>
              <a:t>——</a:t>
            </a:r>
            <a:r>
              <a:t>交</a:t>
            </a:r>
            <a:r>
              <a:rPr lang="en-US" altLang="zh-CN"/>
              <a:t>Intersect (∩)</a:t>
            </a:r>
            <a:endParaRPr/>
          </a:p>
        </p:txBody>
      </p:sp>
      <p:sp>
        <p:nvSpPr>
          <p:cNvPr id="58061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382021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定义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所有同时出现在两个关系中的元组集合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R</a:t>
            </a:r>
            <a:r>
              <a:rPr lang="en-US" altLang="zh-CN" dirty="0">
                <a:sym typeface="Symbol" pitchFamily="18" charset="2"/>
              </a:rPr>
              <a:t></a:t>
            </a:r>
            <a:r>
              <a:rPr lang="en-US" altLang="zh-CN" dirty="0"/>
              <a:t>S ={ r | </a:t>
            </a:r>
            <a:r>
              <a:rPr lang="en-US" altLang="zh-CN" dirty="0" err="1"/>
              <a:t>r</a:t>
            </a:r>
            <a:r>
              <a:rPr lang="en-US" altLang="zh-CN" dirty="0" err="1">
                <a:sym typeface="Symbol" pitchFamily="18" charset="2"/>
              </a:rPr>
              <a:t></a:t>
            </a:r>
            <a:r>
              <a:rPr lang="en-US" altLang="zh-CN" dirty="0" err="1"/>
              <a:t>R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 </a:t>
            </a:r>
            <a:r>
              <a:rPr lang="en-US" altLang="zh-CN" dirty="0" err="1"/>
              <a:t>r</a:t>
            </a:r>
            <a:r>
              <a:rPr lang="en-US" altLang="zh-CN" dirty="0" err="1">
                <a:sym typeface="Symbol" pitchFamily="18" charset="2"/>
              </a:rPr>
              <a:t></a:t>
            </a:r>
            <a:r>
              <a:rPr lang="en-US" altLang="zh-CN" dirty="0" err="1"/>
              <a:t>S</a:t>
            </a:r>
            <a:r>
              <a:rPr lang="en-US" altLang="zh-CN" dirty="0"/>
              <a:t> }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/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/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/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/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交运算可以通过差运算来重写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en-US" altLang="zh-CN" dirty="0">
                <a:highlight>
                  <a:srgbClr val="FFFF00"/>
                </a:highlight>
                <a:sym typeface="Symbol" pitchFamily="18" charset="2"/>
              </a:rPr>
              <a:t></a:t>
            </a:r>
            <a:r>
              <a:rPr lang="en-US" altLang="zh-CN" dirty="0">
                <a:highlight>
                  <a:srgbClr val="FFFF00"/>
                </a:highlight>
              </a:rPr>
              <a:t>S = R </a:t>
            </a:r>
            <a:r>
              <a:rPr lang="en-US" altLang="zh-CN" dirty="0">
                <a:highlight>
                  <a:srgbClr val="FFFF00"/>
                </a:highlight>
                <a:sym typeface="Symbol" pitchFamily="18" charset="2"/>
              </a:rPr>
              <a:t></a:t>
            </a:r>
            <a:r>
              <a:rPr lang="en-US" altLang="zh-CN" dirty="0">
                <a:highlight>
                  <a:srgbClr val="FFFF00"/>
                </a:highlight>
              </a:rPr>
              <a:t> (R </a:t>
            </a:r>
            <a:r>
              <a:rPr lang="en-US" altLang="zh-CN" dirty="0">
                <a:highlight>
                  <a:srgbClr val="FFFF00"/>
                </a:highlight>
                <a:sym typeface="Symbol" pitchFamily="18" charset="2"/>
              </a:rPr>
              <a:t></a:t>
            </a:r>
            <a:r>
              <a:rPr lang="en-US" altLang="zh-CN" dirty="0">
                <a:highlight>
                  <a:srgbClr val="FFFF00"/>
                </a:highlight>
              </a:rPr>
              <a:t> S)</a:t>
            </a:r>
          </a:p>
        </p:txBody>
      </p:sp>
      <p:sp>
        <p:nvSpPr>
          <p:cNvPr id="40964" name="Oval 4" descr="宽上对角线"/>
          <p:cNvSpPr>
            <a:spLocks noChangeArrowheads="1"/>
          </p:cNvSpPr>
          <p:nvPr/>
        </p:nvSpPr>
        <p:spPr bwMode="auto">
          <a:xfrm>
            <a:off x="4148667" y="2457098"/>
            <a:ext cx="1947333" cy="105833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0965" name="Oval 5" descr="宽上对角线"/>
          <p:cNvSpPr>
            <a:spLocks noChangeArrowheads="1"/>
          </p:cNvSpPr>
          <p:nvPr/>
        </p:nvSpPr>
        <p:spPr bwMode="auto">
          <a:xfrm>
            <a:off x="3132667" y="2457098"/>
            <a:ext cx="1947333" cy="105833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0966" name="Oval 6" descr="宽上对角线"/>
          <p:cNvSpPr>
            <a:spLocks noChangeArrowheads="1"/>
          </p:cNvSpPr>
          <p:nvPr/>
        </p:nvSpPr>
        <p:spPr bwMode="auto">
          <a:xfrm>
            <a:off x="4148667" y="2457098"/>
            <a:ext cx="1947333" cy="105833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0967" name="Oval 7" descr="宽上对角线"/>
          <p:cNvSpPr>
            <a:spLocks noChangeArrowheads="1"/>
          </p:cNvSpPr>
          <p:nvPr/>
        </p:nvSpPr>
        <p:spPr bwMode="auto">
          <a:xfrm>
            <a:off x="4148667" y="2527653"/>
            <a:ext cx="931333" cy="91722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4064000" y="2696987"/>
            <a:ext cx="1270000" cy="63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3556" b="1">
                <a:latin typeface="Times New Roman" panose="02020603050405020304" pitchFamily="18" charset="0"/>
              </a:rPr>
              <a:t>R</a:t>
            </a:r>
            <a:r>
              <a:rPr kumimoji="1" lang="en-US" altLang="zh-CN" sz="3556" b="1">
                <a:latin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kumimoji="1" lang="en-US" altLang="zh-CN" sz="3556" b="1">
                <a:latin typeface="Times New Roman" panose="02020603050405020304" pitchFamily="18" charset="0"/>
              </a:rPr>
              <a:t>S</a:t>
            </a:r>
            <a:endParaRPr kumimoji="1" lang="en-US" altLang="zh-CN" sz="40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val 4"/>
          <p:cNvSpPr>
            <a:spLocks noChangeArrowheads="1"/>
          </p:cNvSpPr>
          <p:nvPr/>
        </p:nvSpPr>
        <p:spPr bwMode="auto">
          <a:xfrm>
            <a:off x="5976055" y="3272014"/>
            <a:ext cx="1608667" cy="1270000"/>
          </a:xfrm>
          <a:prstGeom prst="ellipse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1987" name="Oval 5"/>
          <p:cNvSpPr>
            <a:spLocks noChangeArrowheads="1"/>
          </p:cNvSpPr>
          <p:nvPr/>
        </p:nvSpPr>
        <p:spPr bwMode="auto">
          <a:xfrm>
            <a:off x="6992055" y="3272014"/>
            <a:ext cx="1608667" cy="1270000"/>
          </a:xfrm>
          <a:prstGeom prst="ellipse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1989" name="Oval 4"/>
          <p:cNvSpPr>
            <a:spLocks noChangeArrowheads="1"/>
          </p:cNvSpPr>
          <p:nvPr/>
        </p:nvSpPr>
        <p:spPr bwMode="auto">
          <a:xfrm>
            <a:off x="1693333" y="3257903"/>
            <a:ext cx="1608667" cy="12700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1990" name="Oval 5"/>
          <p:cNvSpPr>
            <a:spLocks noChangeArrowheads="1"/>
          </p:cNvSpPr>
          <p:nvPr/>
        </p:nvSpPr>
        <p:spPr bwMode="auto">
          <a:xfrm>
            <a:off x="2709333" y="3257903"/>
            <a:ext cx="1608667" cy="1270000"/>
          </a:xfrm>
          <a:prstGeom prst="ellipse">
            <a:avLst/>
          </a:prstGeom>
          <a:solidFill>
            <a:srgbClr val="FF99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6760987" y="3706959"/>
            <a:ext cx="10336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000" b="1">
                <a:latin typeface="Times New Roman" panose="02020603050405020304" pitchFamily="18" charset="0"/>
              </a:rPr>
              <a:t>R∩S</a:t>
            </a:r>
            <a:endParaRPr kumimoji="1" lang="en-US" altLang="zh-CN" sz="2000">
              <a:latin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6992056" y="3496028"/>
            <a:ext cx="407459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7055556" y="3608917"/>
            <a:ext cx="400403" cy="400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087305" y="3727098"/>
            <a:ext cx="425098" cy="400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7152570" y="3847043"/>
            <a:ext cx="384528" cy="363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207250" y="3952876"/>
            <a:ext cx="384528" cy="363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7" name="标题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集合运算</a:t>
            </a:r>
            <a:r>
              <a:rPr lang="en-US" altLang="zh-CN" dirty="0"/>
              <a:t>——</a:t>
            </a:r>
            <a:r>
              <a:rPr dirty="0"/>
              <a:t>交</a:t>
            </a:r>
            <a:r>
              <a:rPr lang="en-US" altLang="zh-CN" dirty="0"/>
              <a:t>Intersect (∩)</a:t>
            </a:r>
            <a:endParaRPr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5407D2-549A-455D-A648-E78B3D256A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zh-CN" altLang="en-US" sz="2400" dirty="0"/>
              <a:t>必须同类型（属性集相同</a:t>
            </a:r>
            <a:r>
              <a:rPr lang="en-US" altLang="zh-CN" sz="2400" dirty="0"/>
              <a:t>(n</a:t>
            </a:r>
            <a:r>
              <a:rPr lang="zh-CN" altLang="en-US" sz="2400" dirty="0"/>
              <a:t>目</a:t>
            </a:r>
            <a:r>
              <a:rPr lang="en-US" altLang="zh-CN" sz="2400" dirty="0"/>
              <a:t>)</a:t>
            </a:r>
            <a:r>
              <a:rPr lang="zh-CN" altLang="en-US" sz="2400" dirty="0"/>
              <a:t>、次序相同，但属性名可以不同）</a:t>
            </a:r>
          </a:p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zh-CN" altLang="en-US" sz="2400" dirty="0"/>
              <a:t>的交，</a:t>
            </a:r>
            <a:r>
              <a:rPr lang="en-US" altLang="zh-CN" sz="2400" dirty="0"/>
              <a:t>R∩S</a:t>
            </a:r>
            <a:r>
              <a:rPr lang="zh-CN" altLang="en-US" sz="2400" dirty="0"/>
              <a:t>，是在</a:t>
            </a: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zh-CN" altLang="en-US" sz="2400" dirty="0"/>
              <a:t>中都存在的元素的集合</a:t>
            </a:r>
          </a:p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/>
              <a:t>一个元素在交集中只出现一次</a:t>
            </a: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集合运算</a:t>
            </a:r>
            <a:r>
              <a:rPr lang="en-US" altLang="zh-CN" dirty="0"/>
              <a:t>——</a:t>
            </a:r>
            <a:r>
              <a:rPr lang="zh-CN" altLang="en-US" dirty="0"/>
              <a:t>交</a:t>
            </a:r>
            <a:r>
              <a:rPr lang="en-US" altLang="zh-CN" dirty="0"/>
              <a:t>Intersect (∩)</a:t>
            </a:r>
            <a:endParaRPr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45A84B-7CCE-4C01-A1FA-A0EF1ECD3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066542"/>
              </p:ext>
            </p:extLst>
          </p:nvPr>
        </p:nvGraphicFramePr>
        <p:xfrm>
          <a:off x="1047552" y="1305896"/>
          <a:ext cx="360269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97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30A97CC-B383-40D9-988B-AAB42819B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65895"/>
              </p:ext>
            </p:extLst>
          </p:nvPr>
        </p:nvGraphicFramePr>
        <p:xfrm>
          <a:off x="1047552" y="3512514"/>
          <a:ext cx="360269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97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88FF7D7-28C6-4864-A509-0DA90952F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87439"/>
              </p:ext>
            </p:extLst>
          </p:nvPr>
        </p:nvGraphicFramePr>
        <p:xfrm>
          <a:off x="5656064" y="2353444"/>
          <a:ext cx="360269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97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1200897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13398D6D-5A21-4425-975A-86B87BC44BB9}"/>
              </a:ext>
            </a:extLst>
          </p:cNvPr>
          <p:cNvSpPr txBox="1"/>
          <p:nvPr/>
        </p:nvSpPr>
        <p:spPr>
          <a:xfrm>
            <a:off x="935790" y="79705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R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1644AD-7288-47B5-ABF3-C518988CF118}"/>
              </a:ext>
            </a:extLst>
          </p:cNvPr>
          <p:cNvSpPr txBox="1"/>
          <p:nvPr/>
        </p:nvSpPr>
        <p:spPr>
          <a:xfrm>
            <a:off x="935790" y="304494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S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612992-65FC-4E89-824B-1F1B612DC33A}"/>
              </a:ext>
            </a:extLst>
          </p:cNvPr>
          <p:cNvSpPr txBox="1"/>
          <p:nvPr/>
        </p:nvSpPr>
        <p:spPr>
          <a:xfrm>
            <a:off x="6880200" y="1830224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R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AB8307-BB68-4010-BBBE-28E17D434109}"/>
              </a:ext>
            </a:extLst>
          </p:cNvPr>
          <p:cNvSpPr txBox="1"/>
          <p:nvPr/>
        </p:nvSpPr>
        <p:spPr>
          <a:xfrm>
            <a:off x="7528272" y="183676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S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1D44BB-2521-4FC2-BD06-E7303855D81E}"/>
              </a:ext>
            </a:extLst>
          </p:cNvPr>
          <p:cNvSpPr/>
          <p:nvPr/>
        </p:nvSpPr>
        <p:spPr>
          <a:xfrm>
            <a:off x="7186603" y="1805988"/>
            <a:ext cx="479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∩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2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9661A17-EA4D-4A93-B3FD-AB18997FF2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/>
              <a:t>关系</a:t>
            </a:r>
            <a:r>
              <a:rPr lang="en-US" altLang="zh-CN" sz="2400" dirty="0"/>
              <a:t>R</a:t>
            </a:r>
            <a:r>
              <a:rPr lang="zh-CN" altLang="en-US" sz="2400" dirty="0"/>
              <a:t>、</a:t>
            </a:r>
            <a:r>
              <a:rPr lang="en-US" altLang="zh-CN" sz="2400" dirty="0"/>
              <a:t>S</a:t>
            </a:r>
            <a:r>
              <a:rPr lang="zh-CN" altLang="en-US" sz="2400" dirty="0"/>
              <a:t>的笛卡儿积是两个关系的元组对的集合所组成的新关系</a:t>
            </a:r>
          </a:p>
          <a:p>
            <a:pPr marL="301623" indent="-301623" eaLnBrk="1" hangingPunct="1">
              <a:lnSpc>
                <a:spcPct val="130000"/>
              </a:lnSpc>
              <a:buSzPct val="80000"/>
              <a:defRPr/>
            </a:pPr>
            <a:r>
              <a:rPr lang="en-US" altLang="zh-CN" sz="2400" dirty="0"/>
              <a:t>R×S</a:t>
            </a:r>
            <a:r>
              <a:rPr lang="zh-CN" altLang="en-US" sz="2400" dirty="0"/>
              <a:t>：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属性是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的组合（有重复）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元组是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所有元组的可能组合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的无条件连接，使任意两个关系的信息能组合在一起</a:t>
            </a:r>
          </a:p>
          <a:p>
            <a:endParaRPr lang="zh-CN" altLang="en-US" sz="2400" dirty="0"/>
          </a:p>
        </p:txBody>
      </p:sp>
      <p:sp>
        <p:nvSpPr>
          <p:cNvPr id="44035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集合运算</a:t>
            </a:r>
            <a:r>
              <a:rPr lang="en-US" altLang="zh-CN"/>
              <a:t>——</a:t>
            </a:r>
            <a:r>
              <a:t>笛卡儿积</a:t>
            </a:r>
            <a:r>
              <a:rPr altLang="zh-CN"/>
              <a:t>(×)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集合运算</a:t>
            </a:r>
            <a:r>
              <a:rPr lang="en-US" altLang="zh-CN" dirty="0"/>
              <a:t>——</a:t>
            </a:r>
            <a:r>
              <a:rPr dirty="0"/>
              <a:t>笛卡儿积</a:t>
            </a:r>
            <a:r>
              <a:rPr altLang="zh-CN" dirty="0"/>
              <a:t>(×)</a:t>
            </a:r>
            <a:endParaRPr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6D43B5-3C34-416C-B504-B4CF16800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16228"/>
              </p:ext>
            </p:extLst>
          </p:nvPr>
        </p:nvGraphicFramePr>
        <p:xfrm>
          <a:off x="799255" y="1240506"/>
          <a:ext cx="264163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545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880545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880545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3729538-3780-4F7E-BFC9-708DD5E3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911520"/>
              </p:ext>
            </p:extLst>
          </p:nvPr>
        </p:nvGraphicFramePr>
        <p:xfrm>
          <a:off x="833408" y="3632328"/>
          <a:ext cx="264163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545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880545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880545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2A25005-DAA6-4461-B2BF-7222F948B6D7}"/>
              </a:ext>
            </a:extLst>
          </p:cNvPr>
          <p:cNvSpPr txBox="1"/>
          <p:nvPr/>
        </p:nvSpPr>
        <p:spPr>
          <a:xfrm>
            <a:off x="687492" y="73166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R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09E731-1DD3-4327-8B11-8B68B3874F49}"/>
              </a:ext>
            </a:extLst>
          </p:cNvPr>
          <p:cNvSpPr txBox="1"/>
          <p:nvPr/>
        </p:nvSpPr>
        <p:spPr>
          <a:xfrm>
            <a:off x="708330" y="310910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S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48ABAED-54CB-4486-A988-2E00A3DB5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202435"/>
              </p:ext>
            </p:extLst>
          </p:nvPr>
        </p:nvGraphicFramePr>
        <p:xfrm>
          <a:off x="4665026" y="1254888"/>
          <a:ext cx="264163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545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880545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880545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24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34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4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3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7412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0CA77E4-2A94-4502-A453-54A5F8D66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58556"/>
              </p:ext>
            </p:extLst>
          </p:nvPr>
        </p:nvGraphicFramePr>
        <p:xfrm>
          <a:off x="7318485" y="1254888"/>
          <a:ext cx="264163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545">
                  <a:extLst>
                    <a:ext uri="{9D8B030D-6E8A-4147-A177-3AD203B41FA5}">
                      <a16:colId xmlns:a16="http://schemas.microsoft.com/office/drawing/2014/main" val="3113925427"/>
                    </a:ext>
                  </a:extLst>
                </a:gridCol>
                <a:gridCol w="880545">
                  <a:extLst>
                    <a:ext uri="{9D8B030D-6E8A-4147-A177-3AD203B41FA5}">
                      <a16:colId xmlns:a16="http://schemas.microsoft.com/office/drawing/2014/main" val="1664824628"/>
                    </a:ext>
                  </a:extLst>
                </a:gridCol>
                <a:gridCol w="880545">
                  <a:extLst>
                    <a:ext uri="{9D8B030D-6E8A-4147-A177-3AD203B41FA5}">
                      <a16:colId xmlns:a16="http://schemas.microsoft.com/office/drawing/2014/main" val="361586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1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49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5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03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25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4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92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70711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6684CD3-CFC2-4B05-B8A2-DDCDCF0FCADC}"/>
              </a:ext>
            </a:extLst>
          </p:cNvPr>
          <p:cNvSpPr txBox="1"/>
          <p:nvPr/>
        </p:nvSpPr>
        <p:spPr>
          <a:xfrm>
            <a:off x="4530277" y="723083"/>
            <a:ext cx="311173" cy="54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R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C8918D-A266-4DBF-96BE-87FA1B36779D}"/>
              </a:ext>
            </a:extLst>
          </p:cNvPr>
          <p:cNvSpPr txBox="1"/>
          <p:nvPr/>
        </p:nvSpPr>
        <p:spPr>
          <a:xfrm>
            <a:off x="5149206" y="74025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S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4F8B72-7052-4F4C-8677-B1EA3A5621BB}"/>
              </a:ext>
            </a:extLst>
          </p:cNvPr>
          <p:cNvSpPr/>
          <p:nvPr/>
        </p:nvSpPr>
        <p:spPr>
          <a:xfrm>
            <a:off x="4817224" y="73166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×</a:t>
            </a:r>
            <a:endParaRPr lang="zh-CN" altLang="en-US" sz="2800" b="1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3B272DE-C827-4B2F-BE9D-047C5B65F003}"/>
              </a:ext>
            </a:extLst>
          </p:cNvPr>
          <p:cNvSpPr/>
          <p:nvPr/>
        </p:nvSpPr>
        <p:spPr>
          <a:xfrm>
            <a:off x="3432933" y="1795586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094C246-1276-4307-9BD6-9ABB7BC909EB}"/>
              </a:ext>
            </a:extLst>
          </p:cNvPr>
          <p:cNvSpPr/>
          <p:nvPr/>
        </p:nvSpPr>
        <p:spPr>
          <a:xfrm>
            <a:off x="3422872" y="2180778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FF3ADBD-A941-4134-B412-E8A584D778D7}"/>
              </a:ext>
            </a:extLst>
          </p:cNvPr>
          <p:cNvSpPr/>
          <p:nvPr/>
        </p:nvSpPr>
        <p:spPr>
          <a:xfrm>
            <a:off x="3422872" y="2601967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69E2C05-9D93-4955-962C-85BF9D743BF6}"/>
              </a:ext>
            </a:extLst>
          </p:cNvPr>
          <p:cNvSpPr/>
          <p:nvPr/>
        </p:nvSpPr>
        <p:spPr>
          <a:xfrm>
            <a:off x="3467085" y="4213039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C626B34-5869-4062-B50A-805D010F9E81}"/>
              </a:ext>
            </a:extLst>
          </p:cNvPr>
          <p:cNvSpPr/>
          <p:nvPr/>
        </p:nvSpPr>
        <p:spPr>
          <a:xfrm>
            <a:off x="3467085" y="4585692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36E9DD5-1C26-4782-8D38-76554D45188D}"/>
              </a:ext>
            </a:extLst>
          </p:cNvPr>
          <p:cNvSpPr/>
          <p:nvPr/>
        </p:nvSpPr>
        <p:spPr>
          <a:xfrm>
            <a:off x="3446959" y="4983416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248A586-9946-4F76-9941-866F007B0249}"/>
              </a:ext>
            </a:extLst>
          </p:cNvPr>
          <p:cNvSpPr/>
          <p:nvPr/>
        </p:nvSpPr>
        <p:spPr>
          <a:xfrm>
            <a:off x="4585211" y="1817377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3E1FBD8-1298-41C2-B26F-4CFD728AE5A4}"/>
              </a:ext>
            </a:extLst>
          </p:cNvPr>
          <p:cNvSpPr/>
          <p:nvPr/>
        </p:nvSpPr>
        <p:spPr>
          <a:xfrm>
            <a:off x="4575443" y="2216782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55C28F8-89D1-40B8-B1A5-D1DF0005C13E}"/>
              </a:ext>
            </a:extLst>
          </p:cNvPr>
          <p:cNvSpPr/>
          <p:nvPr/>
        </p:nvSpPr>
        <p:spPr>
          <a:xfrm>
            <a:off x="4563321" y="2616187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65F18C4-2700-4B9B-B291-D5AEBAF12277}"/>
              </a:ext>
            </a:extLst>
          </p:cNvPr>
          <p:cNvSpPr/>
          <p:nvPr/>
        </p:nvSpPr>
        <p:spPr>
          <a:xfrm>
            <a:off x="4570929" y="2979554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2AF0BB6-C3CE-4719-86FA-0DA1FD403DF1}"/>
              </a:ext>
            </a:extLst>
          </p:cNvPr>
          <p:cNvSpPr/>
          <p:nvPr/>
        </p:nvSpPr>
        <p:spPr>
          <a:xfrm>
            <a:off x="4585210" y="3393950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93CE0FB-BB22-4B77-BF6B-CDDDA85F2092}"/>
              </a:ext>
            </a:extLst>
          </p:cNvPr>
          <p:cNvSpPr/>
          <p:nvPr/>
        </p:nvSpPr>
        <p:spPr>
          <a:xfrm>
            <a:off x="4578537" y="3793355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A2FF74E-479D-47CA-B619-0990C7CA3DE7}"/>
              </a:ext>
            </a:extLst>
          </p:cNvPr>
          <p:cNvSpPr/>
          <p:nvPr/>
        </p:nvSpPr>
        <p:spPr>
          <a:xfrm>
            <a:off x="4577793" y="4209434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3A2A0F9-6F66-4CC0-B1B7-F315B481BC5A}"/>
              </a:ext>
            </a:extLst>
          </p:cNvPr>
          <p:cNvSpPr/>
          <p:nvPr/>
        </p:nvSpPr>
        <p:spPr>
          <a:xfrm>
            <a:off x="4572776" y="4601177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008E59B-0020-4A3B-B32A-15C11D766873}"/>
              </a:ext>
            </a:extLst>
          </p:cNvPr>
          <p:cNvSpPr/>
          <p:nvPr/>
        </p:nvSpPr>
        <p:spPr>
          <a:xfrm>
            <a:off x="4585209" y="4960076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7F6E518-2F00-43E1-A956-647C9FA0BE38}"/>
              </a:ext>
            </a:extLst>
          </p:cNvPr>
          <p:cNvSpPr/>
          <p:nvPr/>
        </p:nvSpPr>
        <p:spPr>
          <a:xfrm>
            <a:off x="3999008" y="3241748"/>
            <a:ext cx="79815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E94ABCE-9F9F-42CE-9C41-D577E10234D3}"/>
              </a:ext>
            </a:extLst>
          </p:cNvPr>
          <p:cNvCxnSpPr>
            <a:stCxn id="3" idx="7"/>
            <a:endCxn id="31" idx="1"/>
          </p:cNvCxnSpPr>
          <p:nvPr/>
        </p:nvCxnSpPr>
        <p:spPr>
          <a:xfrm>
            <a:off x="3501059" y="1806131"/>
            <a:ext cx="509638" cy="144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BCCD160-44A9-4AD1-86B1-E6FA8EA15D58}"/>
              </a:ext>
            </a:extLst>
          </p:cNvPr>
          <p:cNvCxnSpPr>
            <a:stCxn id="17" idx="5"/>
            <a:endCxn id="31" idx="4"/>
          </p:cNvCxnSpPr>
          <p:nvPr/>
        </p:nvCxnSpPr>
        <p:spPr>
          <a:xfrm>
            <a:off x="3490998" y="2242241"/>
            <a:ext cx="547918" cy="1071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B320BA1-7603-475E-B010-7F716BA28CA0}"/>
              </a:ext>
            </a:extLst>
          </p:cNvPr>
          <p:cNvCxnSpPr>
            <a:endCxn id="31" idx="5"/>
          </p:cNvCxnSpPr>
          <p:nvPr/>
        </p:nvCxnSpPr>
        <p:spPr>
          <a:xfrm>
            <a:off x="3501059" y="2637971"/>
            <a:ext cx="566075" cy="66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78F5EFB-4C81-4A8C-9F76-2277AEB5B459}"/>
              </a:ext>
            </a:extLst>
          </p:cNvPr>
          <p:cNvCxnSpPr>
            <a:cxnSpLocks/>
            <a:stCxn id="19" idx="0"/>
            <a:endCxn id="31" idx="3"/>
          </p:cNvCxnSpPr>
          <p:nvPr/>
        </p:nvCxnSpPr>
        <p:spPr>
          <a:xfrm flipV="1">
            <a:off x="3506993" y="3303211"/>
            <a:ext cx="503704" cy="909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EAC91C1-F9B9-40F9-9AF6-B7BE4B362DEB}"/>
              </a:ext>
            </a:extLst>
          </p:cNvPr>
          <p:cNvCxnSpPr>
            <a:cxnSpLocks/>
          </p:cNvCxnSpPr>
          <p:nvPr/>
        </p:nvCxnSpPr>
        <p:spPr>
          <a:xfrm flipV="1">
            <a:off x="3475034" y="3238081"/>
            <a:ext cx="537857" cy="139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B053EC8-E370-4265-BAEC-0ABF48EEABD3}"/>
              </a:ext>
            </a:extLst>
          </p:cNvPr>
          <p:cNvCxnSpPr>
            <a:cxnSpLocks/>
          </p:cNvCxnSpPr>
          <p:nvPr/>
        </p:nvCxnSpPr>
        <p:spPr>
          <a:xfrm flipV="1">
            <a:off x="3503217" y="3344999"/>
            <a:ext cx="580267" cy="1680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293D146-32BE-4B41-94E9-F3F201269632}"/>
              </a:ext>
            </a:extLst>
          </p:cNvPr>
          <p:cNvCxnSpPr>
            <a:stCxn id="31" idx="3"/>
            <a:endCxn id="22" idx="4"/>
          </p:cNvCxnSpPr>
          <p:nvPr/>
        </p:nvCxnSpPr>
        <p:spPr>
          <a:xfrm flipV="1">
            <a:off x="4010697" y="1889385"/>
            <a:ext cx="614422" cy="141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F1C8B24-7433-42CF-95FC-F4B9535A18F5}"/>
              </a:ext>
            </a:extLst>
          </p:cNvPr>
          <p:cNvCxnSpPr>
            <a:stCxn id="31" idx="5"/>
            <a:endCxn id="23" idx="4"/>
          </p:cNvCxnSpPr>
          <p:nvPr/>
        </p:nvCxnSpPr>
        <p:spPr>
          <a:xfrm flipV="1">
            <a:off x="4067134" y="2288790"/>
            <a:ext cx="548217" cy="1014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E3ABF64-5026-490F-ADBF-282E8390E0CB}"/>
              </a:ext>
            </a:extLst>
          </p:cNvPr>
          <p:cNvCxnSpPr>
            <a:stCxn id="31" idx="5"/>
          </p:cNvCxnSpPr>
          <p:nvPr/>
        </p:nvCxnSpPr>
        <p:spPr>
          <a:xfrm flipV="1">
            <a:off x="4067134" y="2688195"/>
            <a:ext cx="524405" cy="61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D21A608-30C2-43D7-A470-3C0A2FCA8E18}"/>
              </a:ext>
            </a:extLst>
          </p:cNvPr>
          <p:cNvCxnSpPr>
            <a:stCxn id="31" idx="3"/>
            <a:endCxn id="25" idx="2"/>
          </p:cNvCxnSpPr>
          <p:nvPr/>
        </p:nvCxnSpPr>
        <p:spPr>
          <a:xfrm flipV="1">
            <a:off x="4010697" y="3015558"/>
            <a:ext cx="560232" cy="287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2B31B45-E660-46C3-A8EE-C7E9A38D5E70}"/>
              </a:ext>
            </a:extLst>
          </p:cNvPr>
          <p:cNvCxnSpPr>
            <a:stCxn id="31" idx="6"/>
            <a:endCxn id="26" idx="0"/>
          </p:cNvCxnSpPr>
          <p:nvPr/>
        </p:nvCxnSpPr>
        <p:spPr>
          <a:xfrm>
            <a:off x="4078823" y="3277752"/>
            <a:ext cx="546295" cy="11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742920D-051D-46C1-95B7-38AA64A591B1}"/>
              </a:ext>
            </a:extLst>
          </p:cNvPr>
          <p:cNvCxnSpPr>
            <a:stCxn id="31" idx="4"/>
            <a:endCxn id="27" idx="4"/>
          </p:cNvCxnSpPr>
          <p:nvPr/>
        </p:nvCxnSpPr>
        <p:spPr>
          <a:xfrm>
            <a:off x="4038916" y="3313756"/>
            <a:ext cx="579529" cy="551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3C2923D-B8B4-47FF-8D3E-A3976EEDE592}"/>
              </a:ext>
            </a:extLst>
          </p:cNvPr>
          <p:cNvCxnSpPr>
            <a:stCxn id="31" idx="3"/>
            <a:endCxn id="28" idx="5"/>
          </p:cNvCxnSpPr>
          <p:nvPr/>
        </p:nvCxnSpPr>
        <p:spPr>
          <a:xfrm>
            <a:off x="4010697" y="3303211"/>
            <a:ext cx="635222" cy="967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89209EC-31EB-45BA-B083-1F2D440828D0}"/>
              </a:ext>
            </a:extLst>
          </p:cNvPr>
          <p:cNvCxnSpPr>
            <a:cxnSpLocks/>
            <a:stCxn id="31" idx="1"/>
            <a:endCxn id="29" idx="3"/>
          </p:cNvCxnSpPr>
          <p:nvPr/>
        </p:nvCxnSpPr>
        <p:spPr>
          <a:xfrm>
            <a:off x="4010697" y="3252293"/>
            <a:ext cx="573768" cy="141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B1C033A5-0017-4D06-9373-1149975D5F35}"/>
              </a:ext>
            </a:extLst>
          </p:cNvPr>
          <p:cNvCxnSpPr>
            <a:stCxn id="31" idx="4"/>
            <a:endCxn id="30" idx="3"/>
          </p:cNvCxnSpPr>
          <p:nvPr/>
        </p:nvCxnSpPr>
        <p:spPr>
          <a:xfrm>
            <a:off x="4038916" y="3313756"/>
            <a:ext cx="557982" cy="170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选择运算</a:t>
            </a:r>
            <a:r>
              <a:rPr>
                <a:sym typeface="Symbol" panose="05050102010706020507" pitchFamily="18" charset="2"/>
              </a:rPr>
              <a:t></a:t>
            </a:r>
            <a:endParaRPr/>
          </a:p>
        </p:txBody>
      </p:sp>
      <p:sp>
        <p:nvSpPr>
          <p:cNvPr id="57651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372788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>
              <a:lnSpc>
                <a:spcPct val="130000"/>
              </a:lnSpc>
              <a:buSzPct val="80000"/>
              <a:defRPr/>
            </a:pPr>
            <a:r>
              <a:rPr lang="zh-CN" altLang="en-US" dirty="0">
                <a:highlight>
                  <a:srgbClr val="FFFF00"/>
                </a:highlight>
              </a:rPr>
              <a:t>在关系</a:t>
            </a: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zh-CN" altLang="en-US" dirty="0">
                <a:highlight>
                  <a:srgbClr val="FFFF00"/>
                </a:highlight>
              </a:rPr>
              <a:t>中选择满足给定条件的元组（从行的角度）</a:t>
            </a:r>
          </a:p>
          <a:p>
            <a:pPr marL="380996" indent="-380996">
              <a:lnSpc>
                <a:spcPct val="130000"/>
              </a:lnSpc>
              <a:buSzPct val="80000"/>
              <a:defRPr/>
            </a:pPr>
            <a:r>
              <a:rPr lang="zh-CN" altLang="en-US" sz="2400" dirty="0">
                <a:sym typeface="Symbol" pitchFamily="18" charset="2"/>
              </a:rPr>
              <a:t></a:t>
            </a:r>
            <a:r>
              <a:rPr lang="en-US" altLang="zh-CN" baseline="-25000" dirty="0">
                <a:sym typeface="Symbol" pitchFamily="18" charset="2"/>
              </a:rPr>
              <a:t>F(R)</a:t>
            </a:r>
            <a:r>
              <a:rPr lang="en-US" altLang="zh-CN" dirty="0">
                <a:sym typeface="Symbol" pitchFamily="18" charset="2"/>
              </a:rPr>
              <a:t>={t | t  R , F(t) = ‘</a:t>
            </a:r>
            <a:r>
              <a:rPr lang="zh-CN" altLang="en-US" dirty="0">
                <a:sym typeface="Symbol" pitchFamily="18" charset="2"/>
              </a:rPr>
              <a:t>真’</a:t>
            </a:r>
            <a:r>
              <a:rPr lang="en-US" altLang="zh-CN" dirty="0">
                <a:sym typeface="Symbol" pitchFamily="18" charset="2"/>
              </a:rPr>
              <a:t>}</a:t>
            </a:r>
          </a:p>
          <a:p>
            <a:pPr marL="380996" indent="-380996">
              <a:lnSpc>
                <a:spcPct val="130000"/>
              </a:lnSpc>
              <a:buSzPct val="80000"/>
              <a:defRPr/>
            </a:pPr>
            <a:r>
              <a:rPr lang="en-US" altLang="zh-CN" dirty="0"/>
              <a:t>F</a:t>
            </a:r>
            <a:r>
              <a:rPr lang="zh-CN" altLang="en-US" dirty="0"/>
              <a:t>是选择的条件，</a:t>
            </a:r>
            <a:r>
              <a:rPr lang="zh-CN" altLang="en-US" dirty="0">
                <a:sym typeface="Symbol" pitchFamily="18" charset="2"/>
              </a:rPr>
              <a:t></a:t>
            </a:r>
            <a:r>
              <a:rPr lang="en-US" altLang="zh-CN" dirty="0">
                <a:sym typeface="Symbol" pitchFamily="18" charset="2"/>
              </a:rPr>
              <a:t>t  R</a:t>
            </a:r>
            <a:r>
              <a:rPr lang="zh-CN" altLang="en-US" dirty="0">
                <a:sym typeface="Symbol" pitchFamily="18" charset="2"/>
              </a:rPr>
              <a:t>， </a:t>
            </a:r>
            <a:r>
              <a:rPr lang="en-US" altLang="zh-CN" dirty="0">
                <a:sym typeface="Symbol" pitchFamily="18" charset="2"/>
              </a:rPr>
              <a:t>F(t)</a:t>
            </a:r>
            <a:r>
              <a:rPr lang="zh-CN" altLang="en-US" dirty="0">
                <a:sym typeface="Symbol" pitchFamily="18" charset="2"/>
              </a:rPr>
              <a:t>要么为真，要么为假</a:t>
            </a:r>
          </a:p>
          <a:p>
            <a:pPr marL="380996" indent="-380996">
              <a:lnSpc>
                <a:spcPct val="130000"/>
              </a:lnSpc>
              <a:buSzPct val="80000"/>
              <a:defRPr/>
            </a:pPr>
            <a:r>
              <a:rPr lang="en-US" altLang="zh-CN" dirty="0">
                <a:sym typeface="Symbol" pitchFamily="18" charset="2"/>
              </a:rPr>
              <a:t>F</a:t>
            </a:r>
            <a:r>
              <a:rPr lang="zh-CN" altLang="en-US" dirty="0">
                <a:sym typeface="Symbol" pitchFamily="18" charset="2"/>
              </a:rPr>
              <a:t>的形式：由逻辑运算符连接算术表达式而成</a:t>
            </a:r>
          </a:p>
          <a:p>
            <a:pPr lvl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ym typeface="Symbol" pitchFamily="18" charset="2"/>
              </a:rPr>
              <a:t>逻辑表达式：，，</a:t>
            </a:r>
          </a:p>
          <a:p>
            <a:pPr lvl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ym typeface="Symbol" pitchFamily="18" charset="2"/>
              </a:rPr>
              <a:t>算术表达式：</a:t>
            </a:r>
            <a:r>
              <a:rPr lang="en-US" altLang="zh-CN" dirty="0">
                <a:sym typeface="Symbol" pitchFamily="18" charset="2"/>
              </a:rPr>
              <a:t>X  Y</a:t>
            </a:r>
          </a:p>
          <a:p>
            <a:pPr lvl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ym typeface="Symbol" pitchFamily="18" charset="2"/>
              </a:rPr>
              <a:t> X</a:t>
            </a:r>
            <a:r>
              <a:rPr lang="zh-CN" altLang="en-US" dirty="0">
                <a:sym typeface="Symbol" pitchFamily="18" charset="2"/>
              </a:rPr>
              <a:t>，</a:t>
            </a:r>
            <a:r>
              <a:rPr lang="en-US" altLang="zh-CN" dirty="0">
                <a:sym typeface="Symbol" pitchFamily="18" charset="2"/>
              </a:rPr>
              <a:t>Y</a:t>
            </a:r>
            <a:r>
              <a:rPr lang="zh-CN" altLang="en-US" dirty="0">
                <a:sym typeface="Symbol" pitchFamily="18" charset="2"/>
              </a:rPr>
              <a:t>是属性名、常量、或简单函数</a:t>
            </a:r>
          </a:p>
          <a:p>
            <a:pPr lvl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ym typeface="Symbol" pitchFamily="18" charset="2"/>
              </a:rPr>
              <a:t> 是比较算符， </a:t>
            </a:r>
            <a:r>
              <a:rPr lang="en-US" altLang="zh-CN" dirty="0">
                <a:sym typeface="Symbol" pitchFamily="18" charset="2"/>
              </a:rPr>
              <a:t>{  ,  ,  ,  ,  , ≠}</a:t>
            </a:r>
          </a:p>
        </p:txBody>
      </p:sp>
    </p:spTree>
  </p:cSld>
  <p:clrMapOvr>
    <a:masterClrMapping/>
  </p:clrMapOvr>
  <p:transition advTm="109595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65245F-89FA-46AA-95BE-DDA92951B0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/>
              <a:t>从关系</a:t>
            </a:r>
            <a:r>
              <a:rPr lang="en-US" altLang="zh-CN" sz="2400" dirty="0"/>
              <a:t>R</a:t>
            </a:r>
            <a:r>
              <a:rPr lang="zh-CN" altLang="en-US" sz="2400" dirty="0"/>
              <a:t>中选择符合条件的元组构成新的关系</a:t>
            </a:r>
          </a:p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en-US" altLang="zh-CN" sz="2400" dirty="0" err="1"/>
              <a:t>σ</a:t>
            </a:r>
            <a:r>
              <a:rPr lang="en-US" altLang="zh-CN" sz="2400" baseline="-25000" dirty="0" err="1"/>
              <a:t>F</a:t>
            </a:r>
            <a:r>
              <a:rPr lang="en-US" altLang="zh-CN" sz="2400" baseline="-25000" dirty="0"/>
              <a:t>(R)</a:t>
            </a:r>
            <a:r>
              <a:rPr lang="zh-CN" altLang="en-US" sz="2400" dirty="0"/>
              <a:t>表示从</a:t>
            </a:r>
            <a:r>
              <a:rPr lang="en-US" altLang="zh-CN" sz="2400" dirty="0"/>
              <a:t>R</a:t>
            </a:r>
            <a:r>
              <a:rPr lang="zh-CN" altLang="en-US" sz="2400" dirty="0"/>
              <a:t>中选择满足条件</a:t>
            </a:r>
            <a:r>
              <a:rPr lang="en-US" altLang="zh-CN" sz="2400" dirty="0"/>
              <a:t>(</a:t>
            </a:r>
            <a:r>
              <a:rPr lang="zh-CN" altLang="en-US" sz="2400" dirty="0"/>
              <a:t>使逻辑表达式</a:t>
            </a:r>
            <a:r>
              <a:rPr lang="en-US" altLang="zh-CN" sz="2400" dirty="0"/>
              <a:t>F</a:t>
            </a:r>
            <a:r>
              <a:rPr lang="zh-CN" altLang="en-US" sz="2400" dirty="0"/>
              <a:t>为真</a:t>
            </a:r>
            <a:r>
              <a:rPr lang="en-US" altLang="zh-CN" sz="2400" dirty="0"/>
              <a:t>)</a:t>
            </a:r>
            <a:r>
              <a:rPr lang="zh-CN" altLang="en-US" sz="2400" dirty="0"/>
              <a:t>的元组</a:t>
            </a:r>
          </a:p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/>
              <a:t>对行的运算</a:t>
            </a:r>
          </a:p>
          <a:p>
            <a:endParaRPr lang="zh-CN" altLang="en-US" dirty="0"/>
          </a:p>
        </p:txBody>
      </p:sp>
      <p:grpSp>
        <p:nvGrpSpPr>
          <p:cNvPr id="57348" name="Group 4"/>
          <p:cNvGrpSpPr>
            <a:grpSpLocks/>
          </p:cNvGrpSpPr>
          <p:nvPr/>
        </p:nvGrpSpPr>
        <p:grpSpPr bwMode="auto">
          <a:xfrm>
            <a:off x="2875806" y="2964164"/>
            <a:ext cx="4656667" cy="2125361"/>
            <a:chOff x="2448" y="1728"/>
            <a:chExt cx="2640" cy="7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7349" name="Rectangle 5"/>
            <p:cNvSpPr>
              <a:spLocks noChangeArrowheads="1"/>
            </p:cNvSpPr>
            <p:nvPr/>
          </p:nvSpPr>
          <p:spPr bwMode="auto">
            <a:xfrm>
              <a:off x="2448" y="1728"/>
              <a:ext cx="912" cy="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57350" name="Rectangle 6" descr="浅色下对角线"/>
            <p:cNvSpPr>
              <a:spLocks noChangeArrowheads="1"/>
            </p:cNvSpPr>
            <p:nvPr/>
          </p:nvSpPr>
          <p:spPr bwMode="auto">
            <a:xfrm>
              <a:off x="2448" y="1824"/>
              <a:ext cx="912" cy="9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 dirty="0"/>
            </a:p>
          </p:txBody>
        </p:sp>
        <p:sp>
          <p:nvSpPr>
            <p:cNvPr id="57351" name="Rectangle 7"/>
            <p:cNvSpPr>
              <a:spLocks noChangeArrowheads="1"/>
            </p:cNvSpPr>
            <p:nvPr/>
          </p:nvSpPr>
          <p:spPr bwMode="auto">
            <a:xfrm>
              <a:off x="2448" y="1920"/>
              <a:ext cx="912" cy="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57352" name="Rectangle 8"/>
            <p:cNvSpPr>
              <a:spLocks noChangeArrowheads="1"/>
            </p:cNvSpPr>
            <p:nvPr/>
          </p:nvSpPr>
          <p:spPr bwMode="auto">
            <a:xfrm>
              <a:off x="2448" y="2400"/>
              <a:ext cx="912" cy="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57353" name="Rectangle 9"/>
            <p:cNvSpPr>
              <a:spLocks noChangeArrowheads="1"/>
            </p:cNvSpPr>
            <p:nvPr/>
          </p:nvSpPr>
          <p:spPr bwMode="auto">
            <a:xfrm>
              <a:off x="2448" y="2016"/>
              <a:ext cx="912" cy="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57354" name="Rectangle 10" descr="浅色下对角线"/>
            <p:cNvSpPr>
              <a:spLocks noChangeArrowheads="1"/>
            </p:cNvSpPr>
            <p:nvPr/>
          </p:nvSpPr>
          <p:spPr bwMode="auto">
            <a:xfrm>
              <a:off x="2448" y="2112"/>
              <a:ext cx="912" cy="9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7355" name="Rectangle 11"/>
            <p:cNvSpPr>
              <a:spLocks noChangeArrowheads="1"/>
            </p:cNvSpPr>
            <p:nvPr/>
          </p:nvSpPr>
          <p:spPr bwMode="auto">
            <a:xfrm>
              <a:off x="2448" y="2208"/>
              <a:ext cx="912" cy="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57356" name="Rectangle 12" descr="浅色下对角线"/>
            <p:cNvSpPr>
              <a:spLocks noChangeArrowheads="1"/>
            </p:cNvSpPr>
            <p:nvPr/>
          </p:nvSpPr>
          <p:spPr bwMode="auto">
            <a:xfrm>
              <a:off x="2448" y="2304"/>
              <a:ext cx="912" cy="9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7357" name="Rectangle 13" descr="浅色下对角线"/>
            <p:cNvSpPr>
              <a:spLocks noChangeArrowheads="1"/>
            </p:cNvSpPr>
            <p:nvPr/>
          </p:nvSpPr>
          <p:spPr bwMode="auto">
            <a:xfrm>
              <a:off x="4176" y="2112"/>
              <a:ext cx="912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7358" name="Rectangle 14" descr="浅色下对角线"/>
            <p:cNvSpPr>
              <a:spLocks noChangeArrowheads="1"/>
            </p:cNvSpPr>
            <p:nvPr/>
          </p:nvSpPr>
          <p:spPr bwMode="auto">
            <a:xfrm>
              <a:off x="4176" y="2016"/>
              <a:ext cx="912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 dirty="0"/>
            </a:p>
          </p:txBody>
        </p:sp>
        <p:sp>
          <p:nvSpPr>
            <p:cNvPr id="57359" name="Rectangle 15" descr="浅色下对角线"/>
            <p:cNvSpPr>
              <a:spLocks noChangeArrowheads="1"/>
            </p:cNvSpPr>
            <p:nvPr/>
          </p:nvSpPr>
          <p:spPr bwMode="auto">
            <a:xfrm>
              <a:off x="4176" y="1920"/>
              <a:ext cx="912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 dirty="0"/>
            </a:p>
          </p:txBody>
        </p:sp>
        <p:sp>
          <p:nvSpPr>
            <p:cNvPr id="57360" name="AutoShape 16"/>
            <p:cNvSpPr>
              <a:spLocks noChangeArrowheads="1"/>
            </p:cNvSpPr>
            <p:nvPr/>
          </p:nvSpPr>
          <p:spPr bwMode="auto">
            <a:xfrm>
              <a:off x="3552" y="2064"/>
              <a:ext cx="528" cy="96"/>
            </a:xfrm>
            <a:prstGeom prst="rightArrow">
              <a:avLst>
                <a:gd name="adj1" fmla="val 50000"/>
                <a:gd name="adj2" fmla="val 91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3556"/>
            </a:p>
          </p:txBody>
        </p:sp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3552" y="1874"/>
              <a:ext cx="43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kumimoji="1" lang="en-US" altLang="zh-CN" sz="2667" b="1" dirty="0">
                  <a:latin typeface="Times New Roman" pitchFamily="18" charset="0"/>
                </a:rPr>
                <a:t>σ</a:t>
              </a:r>
              <a:endParaRPr kumimoji="1" lang="en-US" altLang="zh-CN" sz="2222" dirty="0">
                <a:latin typeface="Times New Roman" pitchFamily="18" charset="0"/>
              </a:endParaRPr>
            </a:p>
          </p:txBody>
        </p:sp>
      </p:grpSp>
      <p:sp>
        <p:nvSpPr>
          <p:cNvPr id="47108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关系运算</a:t>
            </a:r>
            <a:r>
              <a:rPr lang="en-US" altLang="zh-CN"/>
              <a:t>——</a:t>
            </a:r>
            <a:r>
              <a:t>选择</a:t>
            </a:r>
            <a:r>
              <a:rPr lang="en-US" altLang="zh-CN"/>
              <a:t>(σ)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37D76FC-057E-420E-BA32-52D0B89D1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184901"/>
              </p:ext>
            </p:extLst>
          </p:nvPr>
        </p:nvGraphicFramePr>
        <p:xfrm>
          <a:off x="1119560" y="2065412"/>
          <a:ext cx="7836430" cy="2703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286">
                  <a:extLst>
                    <a:ext uri="{9D8B030D-6E8A-4147-A177-3AD203B41FA5}">
                      <a16:colId xmlns:a16="http://schemas.microsoft.com/office/drawing/2014/main" val="1447600354"/>
                    </a:ext>
                  </a:extLst>
                </a:gridCol>
                <a:gridCol w="1567286">
                  <a:extLst>
                    <a:ext uri="{9D8B030D-6E8A-4147-A177-3AD203B41FA5}">
                      <a16:colId xmlns:a16="http://schemas.microsoft.com/office/drawing/2014/main" val="603089248"/>
                    </a:ext>
                  </a:extLst>
                </a:gridCol>
                <a:gridCol w="1567286">
                  <a:extLst>
                    <a:ext uri="{9D8B030D-6E8A-4147-A177-3AD203B41FA5}">
                      <a16:colId xmlns:a16="http://schemas.microsoft.com/office/drawing/2014/main" val="3699632630"/>
                    </a:ext>
                  </a:extLst>
                </a:gridCol>
                <a:gridCol w="1567286">
                  <a:extLst>
                    <a:ext uri="{9D8B030D-6E8A-4147-A177-3AD203B41FA5}">
                      <a16:colId xmlns:a16="http://schemas.microsoft.com/office/drawing/2014/main" val="401090051"/>
                    </a:ext>
                  </a:extLst>
                </a:gridCol>
                <a:gridCol w="1567286">
                  <a:extLst>
                    <a:ext uri="{9D8B030D-6E8A-4147-A177-3AD203B41FA5}">
                      <a16:colId xmlns:a16="http://schemas.microsoft.com/office/drawing/2014/main" val="2834555544"/>
                    </a:ext>
                  </a:extLst>
                </a:gridCol>
              </a:tblGrid>
              <a:tr h="8291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Sname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SSex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Sage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所在学院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Sdept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354888"/>
                  </a:ext>
                </a:extLst>
              </a:tr>
              <a:tr h="468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95001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27319"/>
                  </a:ext>
                </a:extLst>
              </a:tr>
              <a:tr h="468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95002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04504"/>
                  </a:ext>
                </a:extLst>
              </a:tr>
              <a:tr h="468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95003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024146"/>
                  </a:ext>
                </a:extLst>
              </a:tr>
              <a:tr h="468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95004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242503"/>
                  </a:ext>
                </a:extLst>
              </a:tr>
            </a:tbl>
          </a:graphicData>
        </a:graphic>
      </p:graphicFrame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719766" y="798724"/>
            <a:ext cx="8128000" cy="49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1014227"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2222" b="1" dirty="0">
                <a:latin typeface="微软雅黑" pitchFamily="34" charset="-122"/>
                <a:ea typeface="微软雅黑" pitchFamily="34" charset="-122"/>
              </a:rPr>
              <a:t>例</a:t>
            </a:r>
            <a:r>
              <a:rPr lang="en-US" altLang="zh-CN" sz="2222" b="1" dirty="0">
                <a:latin typeface="微软雅黑" pitchFamily="34" charset="-122"/>
                <a:ea typeface="微软雅黑" pitchFamily="34" charset="-122"/>
              </a:rPr>
              <a:t>: σ </a:t>
            </a:r>
            <a:r>
              <a:rPr lang="en-US" altLang="zh-CN" sz="2222" b="1" baseline="-25000" dirty="0" err="1">
                <a:latin typeface="微软雅黑" pitchFamily="34" charset="-122"/>
                <a:ea typeface="微软雅黑" pitchFamily="34" charset="-122"/>
              </a:rPr>
              <a:t>ssex</a:t>
            </a:r>
            <a:r>
              <a:rPr lang="en-US" altLang="zh-CN" sz="2222" b="1" baseline="-25000" dirty="0">
                <a:latin typeface="微软雅黑" pitchFamily="34" charset="-122"/>
                <a:ea typeface="微软雅黑" pitchFamily="34" charset="-122"/>
              </a:rPr>
              <a:t> = ‘</a:t>
            </a:r>
            <a:r>
              <a:rPr lang="zh-CN" altLang="zh-CN" sz="2222" b="1" baseline="-25000" dirty="0">
                <a:latin typeface="微软雅黑" pitchFamily="34" charset="-122"/>
                <a:ea typeface="微软雅黑" pitchFamily="34" charset="-122"/>
              </a:rPr>
              <a:t>男</a:t>
            </a:r>
            <a:r>
              <a:rPr lang="zh-CN" altLang="en-US" sz="2222" b="1" baseline="-25000" dirty="0">
                <a:latin typeface="微软雅黑" pitchFamily="34" charset="-122"/>
                <a:ea typeface="微软雅黑" pitchFamily="34" charset="-122"/>
              </a:rPr>
              <a:t>’ </a:t>
            </a:r>
            <a:r>
              <a:rPr lang="en-US" altLang="zh-CN" sz="2222" b="1" baseline="-25000" dirty="0">
                <a:latin typeface="微软雅黑" pitchFamily="34" charset="-122"/>
                <a:ea typeface="微软雅黑" pitchFamily="34" charset="-122"/>
              </a:rPr>
              <a:t>AND </a:t>
            </a:r>
            <a:r>
              <a:rPr lang="en-US" altLang="zh-CN" sz="2222" b="1" baseline="-25000" dirty="0" err="1">
                <a:latin typeface="微软雅黑" pitchFamily="34" charset="-122"/>
                <a:ea typeface="微软雅黑" pitchFamily="34" charset="-122"/>
              </a:rPr>
              <a:t>sdep</a:t>
            </a:r>
            <a:r>
              <a:rPr lang="en-US" altLang="zh-CN" sz="2222" b="1" baseline="-25000" dirty="0">
                <a:latin typeface="微软雅黑" pitchFamily="34" charset="-122"/>
                <a:ea typeface="微软雅黑" pitchFamily="34" charset="-122"/>
              </a:rPr>
              <a:t> = ‘IS’ </a:t>
            </a:r>
            <a:r>
              <a:rPr lang="en-US" altLang="zh-CN" sz="2222" b="1" dirty="0">
                <a:latin typeface="微软雅黑" pitchFamily="34" charset="-122"/>
                <a:ea typeface="微软雅黑" pitchFamily="34" charset="-122"/>
              </a:rPr>
              <a:t>(Student) </a:t>
            </a:r>
          </a:p>
        </p:txBody>
      </p:sp>
      <p:sp>
        <p:nvSpPr>
          <p:cNvPr id="2" name="矩形 1"/>
          <p:cNvSpPr/>
          <p:nvPr/>
        </p:nvSpPr>
        <p:spPr>
          <a:xfrm>
            <a:off x="1119560" y="4297660"/>
            <a:ext cx="7836430" cy="471381"/>
          </a:xfrm>
          <a:prstGeom prst="rect">
            <a:avLst/>
          </a:prstGeom>
          <a:solidFill>
            <a:srgbClr val="FF0000">
              <a:alpha val="54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sp>
        <p:nvSpPr>
          <p:cNvPr id="48133" name="标题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关系运算</a:t>
            </a:r>
            <a:r>
              <a:rPr lang="en-US" altLang="zh-CN"/>
              <a:t>——</a:t>
            </a:r>
            <a:r>
              <a:t>选择</a:t>
            </a:r>
            <a:r>
              <a:rPr lang="en-US" altLang="zh-CN"/>
              <a:t>(σ)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举例</a:t>
            </a:r>
          </a:p>
        </p:txBody>
      </p:sp>
      <p:grpSp>
        <p:nvGrpSpPr>
          <p:cNvPr id="83" name="Group 22"/>
          <p:cNvGrpSpPr>
            <a:grpSpLocks/>
          </p:cNvGrpSpPr>
          <p:nvPr/>
        </p:nvGrpSpPr>
        <p:grpSpPr bwMode="auto">
          <a:xfrm>
            <a:off x="826492" y="857250"/>
            <a:ext cx="5058833" cy="1621014"/>
            <a:chOff x="929" y="-452"/>
            <a:chExt cx="2868" cy="919"/>
          </a:xfrm>
        </p:grpSpPr>
        <p:sp>
          <p:nvSpPr>
            <p:cNvPr id="53258" name="Rectangle 5"/>
            <p:cNvSpPr>
              <a:spLocks noChangeArrowheads="1"/>
            </p:cNvSpPr>
            <p:nvPr/>
          </p:nvSpPr>
          <p:spPr bwMode="blackWhite">
            <a:xfrm>
              <a:off x="965" y="-173"/>
              <a:ext cx="2832" cy="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02306" tIns="51153" rIns="102306" bIns="51153">
              <a:spAutoFit/>
            </a:bodyPr>
            <a:lstStyle>
              <a:lvl1pPr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学号</a:t>
              </a:r>
              <a:r>
                <a:rPr lang="en-US" altLang="zh-CN" sz="1111" dirty="0" err="1">
                  <a:latin typeface="微软雅黑" pitchFamily="34" charset="-122"/>
                  <a:ea typeface="微软雅黑" pitchFamily="34" charset="-122"/>
                </a:rPr>
                <a:t>Sno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姓名</a:t>
              </a:r>
              <a:r>
                <a:rPr lang="en-US" altLang="zh-CN" sz="1111" dirty="0" err="1">
                  <a:latin typeface="微软雅黑" pitchFamily="34" charset="-122"/>
                  <a:ea typeface="微软雅黑" pitchFamily="34" charset="-122"/>
                </a:rPr>
                <a:t>SName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性别</a:t>
              </a:r>
              <a:r>
                <a:rPr lang="en-US" altLang="zh-CN" sz="1111" dirty="0" err="1">
                  <a:latin typeface="微软雅黑" pitchFamily="34" charset="-122"/>
                  <a:ea typeface="微软雅黑" pitchFamily="34" charset="-122"/>
                </a:rPr>
                <a:t>SSex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年龄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Sage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学院</a:t>
              </a:r>
              <a:r>
                <a:rPr lang="en-US" altLang="zh-CN" sz="1111" dirty="0" err="1">
                  <a:latin typeface="微软雅黑" pitchFamily="34" charset="-122"/>
                  <a:ea typeface="微软雅黑" pitchFamily="34" charset="-122"/>
                </a:rPr>
                <a:t>Sdept</a:t>
              </a:r>
              <a:endParaRPr lang="en-US" altLang="zh-CN" sz="1111" dirty="0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en-US" altLang="zh-CN" sz="1111" dirty="0">
                  <a:latin typeface="Courier New" pitchFamily="49" charset="0"/>
                </a:rPr>
                <a:t>------------ -------     ---     ---------- -------- 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95001   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李勇                 男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20                 CS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95002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                刘晨                 女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19                  IS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95003   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王敏                 女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18                  MA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95004   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张立                 男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19                  IS</a:t>
              </a:r>
            </a:p>
          </p:txBody>
        </p:sp>
        <p:sp>
          <p:nvSpPr>
            <p:cNvPr id="85" name="Rectangle 6"/>
            <p:cNvSpPr>
              <a:spLocks noChangeArrowheads="1"/>
            </p:cNvSpPr>
            <p:nvPr/>
          </p:nvSpPr>
          <p:spPr bwMode="auto">
            <a:xfrm>
              <a:off x="929" y="-452"/>
              <a:ext cx="145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722" tIns="45861" rIns="91722" bIns="45861">
              <a:spAutoFit/>
            </a:bodyPr>
            <a:lstStyle/>
            <a:p>
              <a:pPr defTabSz="913685">
                <a:spcBef>
                  <a:spcPct val="50000"/>
                </a:spcBef>
                <a:defRPr/>
              </a:pPr>
              <a:r>
                <a:rPr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Student (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学生信息</a:t>
              </a:r>
              <a:r>
                <a:rPr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)</a:t>
              </a:r>
            </a:p>
          </p:txBody>
        </p:sp>
      </p:grpSp>
      <p:grpSp>
        <p:nvGrpSpPr>
          <p:cNvPr id="86" name="Group 23"/>
          <p:cNvGrpSpPr>
            <a:grpSpLocks/>
          </p:cNvGrpSpPr>
          <p:nvPr/>
        </p:nvGrpSpPr>
        <p:grpSpPr bwMode="auto">
          <a:xfrm>
            <a:off x="825619" y="2857500"/>
            <a:ext cx="5059707" cy="2072570"/>
            <a:chOff x="797" y="2840"/>
            <a:chExt cx="2627" cy="1175"/>
          </a:xfrm>
        </p:grpSpPr>
        <p:sp>
          <p:nvSpPr>
            <p:cNvPr id="87" name="Rectangle 8"/>
            <p:cNvSpPr>
              <a:spLocks noChangeArrowheads="1"/>
            </p:cNvSpPr>
            <p:nvPr/>
          </p:nvSpPr>
          <p:spPr bwMode="auto">
            <a:xfrm>
              <a:off x="797" y="2840"/>
              <a:ext cx="1633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722" tIns="45861" rIns="91722" bIns="45861">
              <a:spAutoFit/>
            </a:bodyPr>
            <a:lstStyle/>
            <a:p>
              <a:pPr defTabSz="913685">
                <a:spcBef>
                  <a:spcPct val="50000"/>
                </a:spcBef>
                <a:defRPr/>
              </a:pPr>
              <a:r>
                <a:rPr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Course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（课程信息表）</a:t>
              </a:r>
            </a:p>
          </p:txBody>
        </p:sp>
        <p:sp>
          <p:nvSpPr>
            <p:cNvPr id="53257" name="Rectangle 9"/>
            <p:cNvSpPr>
              <a:spLocks noChangeArrowheads="1"/>
            </p:cNvSpPr>
            <p:nvPr/>
          </p:nvSpPr>
          <p:spPr bwMode="blackWhite">
            <a:xfrm>
              <a:off x="830" y="3048"/>
              <a:ext cx="2594" cy="9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102306" tIns="51153" rIns="102306" bIns="51153">
              <a:spAutoFit/>
            </a:bodyPr>
            <a:lstStyle>
              <a:lvl1pPr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课程编号</a:t>
              </a:r>
              <a:r>
                <a:rPr lang="zh-CN" altLang="zh-CN" sz="1111" dirty="0">
                  <a:latin typeface="微软雅黑" pitchFamily="34" charset="-122"/>
                  <a:ea typeface="微软雅黑" pitchFamily="34" charset="-122"/>
                </a:rPr>
                <a:t>Cno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课程名称</a:t>
              </a:r>
              <a:r>
                <a:rPr lang="zh-CN" altLang="zh-CN" sz="1111" dirty="0">
                  <a:latin typeface="微软雅黑" pitchFamily="34" charset="-122"/>
                  <a:ea typeface="微软雅黑" pitchFamily="34" charset="-122"/>
                </a:rPr>
                <a:t>Cname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先修课程</a:t>
              </a:r>
              <a:r>
                <a:rPr lang="zh-CN" altLang="zh-CN" sz="1111" dirty="0">
                  <a:latin typeface="微软雅黑" pitchFamily="34" charset="-122"/>
                  <a:ea typeface="微软雅黑" pitchFamily="34" charset="-122"/>
                </a:rPr>
                <a:t>Cpno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学分</a:t>
              </a:r>
              <a:r>
                <a:rPr lang="zh-CN" altLang="zh-CN" sz="1111" dirty="0">
                  <a:latin typeface="微软雅黑" pitchFamily="34" charset="-122"/>
                  <a:ea typeface="微软雅黑" pitchFamily="34" charset="-122"/>
                </a:rPr>
                <a:t>CCredit     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zh-CN" altLang="zh-CN" sz="1000" dirty="0">
                  <a:solidFill>
                    <a:srgbClr val="000000"/>
                  </a:solidFill>
                  <a:latin typeface="Courier New" pitchFamily="49" charset="0"/>
                </a:rPr>
                <a:t>-------- ------------------  --------   -------- 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1           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数据库        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5                           4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2           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数学                                         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2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3           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信息系统     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1                           4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4           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操作系统     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6                           3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5           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数据结构     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7                           4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6                        </a:t>
              </a:r>
              <a:r>
                <a:rPr lang="zh-CN" altLang="en-US" sz="1111" dirty="0">
                  <a:latin typeface="微软雅黑" pitchFamily="34" charset="-122"/>
                  <a:ea typeface="微软雅黑" pitchFamily="34" charset="-122"/>
                </a:rPr>
                <a:t>数据处理                                                </a:t>
              </a: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2</a:t>
              </a:r>
            </a:p>
            <a:p>
              <a:pPr eaLnBrk="1" hangingPunct="1">
                <a:defRPr/>
              </a:pPr>
              <a:r>
                <a:rPr lang="en-US" altLang="zh-CN" sz="1111" dirty="0">
                  <a:latin typeface="微软雅黑" pitchFamily="34" charset="-122"/>
                  <a:ea typeface="微软雅黑" pitchFamily="34" charset="-122"/>
                </a:rPr>
                <a:t>7                        Pascal                      6                           4</a:t>
              </a:r>
            </a:p>
          </p:txBody>
        </p:sp>
      </p:grpSp>
      <p:grpSp>
        <p:nvGrpSpPr>
          <p:cNvPr id="89" name="Group 24"/>
          <p:cNvGrpSpPr>
            <a:grpSpLocks/>
          </p:cNvGrpSpPr>
          <p:nvPr/>
        </p:nvGrpSpPr>
        <p:grpSpPr bwMode="auto">
          <a:xfrm>
            <a:off x="6015854" y="2831041"/>
            <a:ext cx="3490736" cy="1707445"/>
            <a:chOff x="3558" y="2816"/>
            <a:chExt cx="1979" cy="968"/>
          </a:xfrm>
        </p:grpSpPr>
        <p:sp>
          <p:nvSpPr>
            <p:cNvPr id="53254" name="Rectangle 11"/>
            <p:cNvSpPr>
              <a:spLocks noChangeArrowheads="1"/>
            </p:cNvSpPr>
            <p:nvPr/>
          </p:nvSpPr>
          <p:spPr bwMode="blackWhite">
            <a:xfrm>
              <a:off x="3625" y="3047"/>
              <a:ext cx="1912" cy="7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2306" tIns="51153" rIns="102306" bIns="51153">
              <a:spAutoFit/>
            </a:bodyPr>
            <a:lstStyle>
              <a:lvl1pPr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111">
                  <a:latin typeface="微软雅黑" pitchFamily="34" charset="-122"/>
                  <a:ea typeface="微软雅黑" pitchFamily="34" charset="-122"/>
                </a:rPr>
                <a:t>学号</a:t>
              </a:r>
              <a:r>
                <a:rPr lang="it-IT" altLang="zh-CN" sz="1111">
                  <a:latin typeface="微软雅黑" pitchFamily="34" charset="-122"/>
                  <a:ea typeface="微软雅黑" pitchFamily="34" charset="-122"/>
                </a:rPr>
                <a:t>Sno          </a:t>
              </a:r>
              <a:r>
                <a:rPr lang="zh-CN" altLang="en-US" sz="1111">
                  <a:latin typeface="微软雅黑" pitchFamily="34" charset="-122"/>
                  <a:ea typeface="微软雅黑" pitchFamily="34" charset="-122"/>
                </a:rPr>
                <a:t>课程编号</a:t>
              </a:r>
              <a:r>
                <a:rPr lang="it-IT" altLang="zh-CN" sz="1111">
                  <a:latin typeface="微软雅黑" pitchFamily="34" charset="-122"/>
                  <a:ea typeface="微软雅黑" pitchFamily="34" charset="-122"/>
                </a:rPr>
                <a:t>Cno      </a:t>
              </a:r>
              <a:r>
                <a:rPr lang="zh-CN" altLang="en-US" sz="1111">
                  <a:latin typeface="微软雅黑" pitchFamily="34" charset="-122"/>
                  <a:ea typeface="微软雅黑" pitchFamily="34" charset="-122"/>
                </a:rPr>
                <a:t>成绩</a:t>
              </a:r>
              <a:r>
                <a:rPr lang="it-IT" altLang="zh-CN" sz="1111">
                  <a:latin typeface="微软雅黑" pitchFamily="34" charset="-122"/>
                  <a:ea typeface="微软雅黑" pitchFamily="34" charset="-122"/>
                </a:rPr>
                <a:t>Score       </a:t>
              </a:r>
            </a:p>
            <a:p>
              <a:pPr eaLnBrk="1" hangingPunct="1">
                <a:defRPr/>
              </a:pPr>
              <a:r>
                <a:rPr lang="it-IT" altLang="zh-CN" sz="1111">
                  <a:latin typeface="Courier New" pitchFamily="49" charset="0"/>
                </a:rPr>
                <a:t>------------ -------- -----</a:t>
              </a:r>
            </a:p>
            <a:p>
              <a:pPr eaLnBrk="1" hangingPunct="1">
                <a:defRPr/>
              </a:pPr>
              <a:r>
                <a:rPr lang="en-US" altLang="zh-CN" sz="1111">
                  <a:latin typeface="微软雅黑" pitchFamily="34" charset="-122"/>
                  <a:ea typeface="微软雅黑" pitchFamily="34" charset="-122"/>
                </a:rPr>
                <a:t>95001             1                         92</a:t>
              </a:r>
            </a:p>
            <a:p>
              <a:pPr eaLnBrk="1" hangingPunct="1">
                <a:defRPr/>
              </a:pPr>
              <a:r>
                <a:rPr lang="en-US" altLang="zh-CN" sz="1111">
                  <a:latin typeface="微软雅黑" pitchFamily="34" charset="-122"/>
                  <a:ea typeface="微软雅黑" pitchFamily="34" charset="-122"/>
                </a:rPr>
                <a:t>95001             2                         85</a:t>
              </a:r>
            </a:p>
            <a:p>
              <a:pPr eaLnBrk="1" hangingPunct="1">
                <a:defRPr/>
              </a:pPr>
              <a:r>
                <a:rPr lang="en-US" altLang="zh-CN" sz="1111">
                  <a:latin typeface="微软雅黑" pitchFamily="34" charset="-122"/>
                  <a:ea typeface="微软雅黑" pitchFamily="34" charset="-122"/>
                </a:rPr>
                <a:t>95001             3                         88</a:t>
              </a:r>
            </a:p>
            <a:p>
              <a:pPr eaLnBrk="1" hangingPunct="1">
                <a:defRPr/>
              </a:pPr>
              <a:r>
                <a:rPr lang="en-US" altLang="zh-CN" sz="1111">
                  <a:latin typeface="微软雅黑" pitchFamily="34" charset="-122"/>
                  <a:ea typeface="微软雅黑" pitchFamily="34" charset="-122"/>
                </a:rPr>
                <a:t>95002             2                         90</a:t>
              </a:r>
            </a:p>
            <a:p>
              <a:pPr eaLnBrk="1" hangingPunct="1">
                <a:defRPr/>
              </a:pPr>
              <a:r>
                <a:rPr lang="en-US" altLang="zh-CN" sz="1111">
                  <a:latin typeface="微软雅黑" pitchFamily="34" charset="-122"/>
                  <a:ea typeface="微软雅黑" pitchFamily="34" charset="-122"/>
                </a:rPr>
                <a:t>95002             3                         80</a:t>
              </a:r>
            </a:p>
          </p:txBody>
        </p:sp>
        <p:sp>
          <p:nvSpPr>
            <p:cNvPr id="91" name="Rectangle 12"/>
            <p:cNvSpPr>
              <a:spLocks noChangeArrowheads="1"/>
            </p:cNvSpPr>
            <p:nvPr/>
          </p:nvSpPr>
          <p:spPr bwMode="auto">
            <a:xfrm>
              <a:off x="3558" y="2816"/>
              <a:ext cx="145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722" tIns="45861" rIns="91722" bIns="45861">
              <a:spAutoFit/>
            </a:bodyPr>
            <a:lstStyle/>
            <a:p>
              <a:pPr defTabSz="913685">
                <a:spcBef>
                  <a:spcPct val="50000"/>
                </a:spcBef>
                <a:defRPr/>
              </a:pPr>
              <a:r>
                <a:rPr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SC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（选课成绩表）</a:t>
              </a:r>
            </a:p>
          </p:txBody>
        </p:sp>
      </p:grp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选择举例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230011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96872" indent="-396872" eaLnBrk="1" hangingPunct="1">
              <a:lnSpc>
                <a:spcPct val="130000"/>
              </a:lnSpc>
              <a:buFont typeface="+mj-ea"/>
              <a:buAutoNum type="circleNumDbPlain"/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查询信息学院（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）全体学生</a:t>
            </a:r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zh-CN" sz="20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σ</a:t>
            </a:r>
            <a:r>
              <a:rPr lang="en-US" altLang="zh-CN" sz="2000" b="0" baseline="-25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Sdept</a:t>
            </a:r>
            <a:r>
              <a:rPr lang="en-US" altLang="zh-CN" sz="2000" b="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'IS'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(Student)</a:t>
            </a:r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或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σ</a:t>
            </a:r>
            <a:r>
              <a:rPr lang="en-US" altLang="zh-CN" sz="2000" b="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 ='IS'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(Student)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80996" indent="-380996" eaLnBrk="1" hangingPunct="1">
              <a:lnSpc>
                <a:spcPct val="130000"/>
              </a:lnSpc>
              <a:defRPr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Group 22"/>
          <p:cNvGrpSpPr>
            <a:grpSpLocks/>
          </p:cNvGrpSpPr>
          <p:nvPr/>
        </p:nvGrpSpPr>
        <p:grpSpPr bwMode="auto">
          <a:xfrm>
            <a:off x="4822472" y="1434664"/>
            <a:ext cx="5058833" cy="1278820"/>
            <a:chOff x="929" y="-452"/>
            <a:chExt cx="2868" cy="725"/>
          </a:xfrm>
        </p:grpSpPr>
        <p:sp>
          <p:nvSpPr>
            <p:cNvPr id="54281" name="Rectangle 5"/>
            <p:cNvSpPr>
              <a:spLocks noChangeArrowheads="1"/>
            </p:cNvSpPr>
            <p:nvPr/>
          </p:nvSpPr>
          <p:spPr bwMode="blackWhite">
            <a:xfrm>
              <a:off x="965" y="-173"/>
              <a:ext cx="2832" cy="4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2306" tIns="51153" rIns="102306" bIns="51153">
              <a:spAutoFit/>
            </a:bodyPr>
            <a:lstStyle>
              <a:lvl1pPr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111" b="1" dirty="0">
                  <a:latin typeface="微软雅黑" pitchFamily="34" charset="-122"/>
                  <a:ea typeface="微软雅黑" pitchFamily="34" charset="-122"/>
                </a:rPr>
                <a:t>学号</a:t>
              </a:r>
              <a:r>
                <a:rPr lang="en-US" altLang="zh-CN" sz="1111" b="1" dirty="0" err="1">
                  <a:latin typeface="微软雅黑" pitchFamily="34" charset="-122"/>
                  <a:ea typeface="微软雅黑" pitchFamily="34" charset="-122"/>
                </a:rPr>
                <a:t>Sno</a:t>
              </a:r>
              <a:r>
                <a:rPr lang="en-US" altLang="zh-CN" sz="1111" b="1" dirty="0"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111" b="1" dirty="0">
                  <a:latin typeface="微软雅黑" pitchFamily="34" charset="-122"/>
                  <a:ea typeface="微软雅黑" pitchFamily="34" charset="-122"/>
                </a:rPr>
                <a:t>姓名</a:t>
              </a:r>
              <a:r>
                <a:rPr lang="en-US" altLang="zh-CN" sz="1111" b="1" dirty="0" err="1">
                  <a:latin typeface="微软雅黑" pitchFamily="34" charset="-122"/>
                  <a:ea typeface="微软雅黑" pitchFamily="34" charset="-122"/>
                </a:rPr>
                <a:t>SName</a:t>
              </a:r>
              <a:r>
                <a:rPr lang="en-US" altLang="zh-CN" sz="1111" b="1" dirty="0"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111" b="1" dirty="0">
                  <a:latin typeface="微软雅黑" pitchFamily="34" charset="-122"/>
                  <a:ea typeface="微软雅黑" pitchFamily="34" charset="-122"/>
                </a:rPr>
                <a:t>性别</a:t>
              </a:r>
              <a:r>
                <a:rPr lang="en-US" altLang="zh-CN" sz="1111" b="1" dirty="0" err="1">
                  <a:latin typeface="微软雅黑" pitchFamily="34" charset="-122"/>
                  <a:ea typeface="微软雅黑" pitchFamily="34" charset="-122"/>
                </a:rPr>
                <a:t>SSex</a:t>
              </a:r>
              <a:r>
                <a:rPr lang="en-US" altLang="zh-CN" sz="1111" b="1" dirty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1111" b="1" dirty="0">
                  <a:latin typeface="微软雅黑" pitchFamily="34" charset="-122"/>
                  <a:ea typeface="微软雅黑" pitchFamily="34" charset="-122"/>
                </a:rPr>
                <a:t>年龄</a:t>
              </a:r>
              <a:r>
                <a:rPr lang="en-US" altLang="zh-CN" sz="1111" b="1" dirty="0">
                  <a:latin typeface="微软雅黑" pitchFamily="34" charset="-122"/>
                  <a:ea typeface="微软雅黑" pitchFamily="34" charset="-122"/>
                </a:rPr>
                <a:t>Sage       </a:t>
              </a:r>
              <a:r>
                <a:rPr lang="zh-CN" altLang="en-US" sz="1111" b="1" dirty="0">
                  <a:latin typeface="微软雅黑" pitchFamily="34" charset="-122"/>
                  <a:ea typeface="微软雅黑" pitchFamily="34" charset="-122"/>
                </a:rPr>
                <a:t>学院</a:t>
              </a:r>
              <a:r>
                <a:rPr lang="en-US" altLang="zh-CN" sz="1111" b="1" dirty="0" err="1">
                  <a:latin typeface="微软雅黑" pitchFamily="34" charset="-122"/>
                  <a:ea typeface="微软雅黑" pitchFamily="34" charset="-122"/>
                </a:rPr>
                <a:t>Sdept</a:t>
              </a:r>
              <a:endParaRPr lang="en-US" altLang="zh-CN" sz="1111" b="1" dirty="0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en-US" altLang="zh-CN" sz="1111" b="1" dirty="0">
                  <a:latin typeface="Courier New" pitchFamily="49" charset="0"/>
                </a:rPr>
                <a:t>------------ -------     ---     ---------- -------- </a:t>
              </a:r>
            </a:p>
            <a:p>
              <a:pPr eaLnBrk="1" hangingPunct="1">
                <a:defRPr/>
              </a:pPr>
              <a:r>
                <a:rPr lang="en-US" altLang="zh-CN" sz="1111" b="1" dirty="0">
                  <a:latin typeface="微软雅黑" pitchFamily="34" charset="-122"/>
                  <a:ea typeface="微软雅黑" pitchFamily="34" charset="-122"/>
                </a:rPr>
                <a:t>95002</a:t>
              </a:r>
              <a:r>
                <a:rPr lang="zh-CN" altLang="en-US" sz="1111" b="1" dirty="0">
                  <a:latin typeface="微软雅黑" pitchFamily="34" charset="-122"/>
                  <a:ea typeface="微软雅黑" pitchFamily="34" charset="-122"/>
                </a:rPr>
                <a:t>                刘晨                 女              </a:t>
              </a:r>
              <a:r>
                <a:rPr lang="en-US" altLang="zh-CN" sz="1111" b="1" dirty="0">
                  <a:latin typeface="微软雅黑" pitchFamily="34" charset="-122"/>
                  <a:ea typeface="微软雅黑" pitchFamily="34" charset="-122"/>
                </a:rPr>
                <a:t>19                  IS</a:t>
              </a:r>
            </a:p>
            <a:p>
              <a:pPr eaLnBrk="1" hangingPunct="1">
                <a:defRPr/>
              </a:pPr>
              <a:r>
                <a:rPr lang="en-US" altLang="zh-CN" sz="1111" b="1" dirty="0">
                  <a:latin typeface="微软雅黑" pitchFamily="34" charset="-122"/>
                  <a:ea typeface="微软雅黑" pitchFamily="34" charset="-122"/>
                </a:rPr>
                <a:t>95004                </a:t>
              </a:r>
              <a:r>
                <a:rPr lang="zh-CN" altLang="en-US" sz="1111" b="1" dirty="0">
                  <a:latin typeface="微软雅黑" pitchFamily="34" charset="-122"/>
                  <a:ea typeface="微软雅黑" pitchFamily="34" charset="-122"/>
                </a:rPr>
                <a:t>张立                 男              </a:t>
              </a:r>
              <a:r>
                <a:rPr lang="en-US" altLang="zh-CN" sz="1111" b="1" dirty="0">
                  <a:latin typeface="微软雅黑" pitchFamily="34" charset="-122"/>
                  <a:ea typeface="微软雅黑" pitchFamily="34" charset="-122"/>
                </a:rPr>
                <a:t>19                  IS</a:t>
              </a: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929" y="-452"/>
              <a:ext cx="145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722" tIns="45861" rIns="91722" bIns="45861">
              <a:spAutoFit/>
            </a:bodyPr>
            <a:lstStyle/>
            <a:p>
              <a:pPr defTabSz="913685">
                <a:spcBef>
                  <a:spcPct val="50000"/>
                </a:spcBef>
                <a:defRPr/>
              </a:pPr>
              <a:r>
                <a:rPr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Student(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学生信息</a:t>
              </a:r>
              <a:r>
                <a:rPr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)</a:t>
              </a:r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687513" y="2921840"/>
            <a:ext cx="4880680" cy="1735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1313" indent="-3413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3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1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1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0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72" indent="-396872" eaLnBrk="1" hangingPunct="1">
              <a:lnSpc>
                <a:spcPct val="130000"/>
              </a:lnSpc>
              <a:buFont typeface="+mj-ea"/>
              <a:buAutoNum type="circleNumDbPlain" startAt="2"/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查询年龄小于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岁的学生</a:t>
            </a:r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r>
              <a:rPr lang="en-US" altLang="zh-CN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177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σ</a:t>
            </a:r>
            <a:r>
              <a:rPr lang="en-US" altLang="zh-CN" sz="1778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Sage</a:t>
            </a:r>
            <a:r>
              <a:rPr lang="en-US" altLang="zh-CN" sz="1778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&lt; 20 ^ </a:t>
            </a:r>
            <a:r>
              <a:rPr lang="en-US" altLang="zh-CN" sz="1778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Ssex</a:t>
            </a:r>
            <a:r>
              <a:rPr lang="en-US" altLang="zh-CN" sz="1778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=‘</a:t>
            </a:r>
            <a:r>
              <a:rPr lang="zh-CN" altLang="en-US" sz="1778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女’</a:t>
            </a:r>
            <a:r>
              <a:rPr lang="en-US" altLang="zh-CN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(Student) </a:t>
            </a:r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r>
              <a:rPr lang="zh-CN" altLang="en-US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或</a:t>
            </a:r>
            <a:r>
              <a:rPr lang="en-US" altLang="zh-CN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σ</a:t>
            </a:r>
            <a:r>
              <a:rPr lang="en-US" altLang="zh-CN" sz="1778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 &lt; 20 ^ 3=‘</a:t>
            </a:r>
            <a:r>
              <a:rPr lang="zh-CN" altLang="en-US" sz="1778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女’</a:t>
            </a:r>
            <a:r>
              <a:rPr lang="en-US" altLang="zh-CN" sz="1778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(Student)</a:t>
            </a:r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</p:txBody>
      </p:sp>
      <p:grpSp>
        <p:nvGrpSpPr>
          <p:cNvPr id="56" name="Group 22"/>
          <p:cNvGrpSpPr>
            <a:grpSpLocks/>
          </p:cNvGrpSpPr>
          <p:nvPr/>
        </p:nvGrpSpPr>
        <p:grpSpPr bwMode="auto">
          <a:xfrm>
            <a:off x="4822472" y="3510139"/>
            <a:ext cx="5058833" cy="1278820"/>
            <a:chOff x="929" y="-452"/>
            <a:chExt cx="2868" cy="725"/>
          </a:xfrm>
        </p:grpSpPr>
        <p:sp>
          <p:nvSpPr>
            <p:cNvPr id="54279" name="Rectangle 5"/>
            <p:cNvSpPr>
              <a:spLocks noChangeArrowheads="1"/>
            </p:cNvSpPr>
            <p:nvPr/>
          </p:nvSpPr>
          <p:spPr bwMode="blackWhite">
            <a:xfrm>
              <a:off x="965" y="-173"/>
              <a:ext cx="2832" cy="4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2306" tIns="51153" rIns="102306" bIns="51153">
              <a:spAutoFit/>
            </a:bodyPr>
            <a:lstStyle>
              <a:lvl1pPr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400050" eaLnBrk="0" hangingPunct="0"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defTabSz="400050" eaLnBrk="0" fontAlgn="base" hangingPunct="0">
                <a:spcBef>
                  <a:spcPct val="20000"/>
                </a:spcBef>
                <a:spcAft>
                  <a:spcPct val="0"/>
                </a:spcAft>
                <a:tabLst>
                  <a:tab pos="400050" algn="r"/>
                  <a:tab pos="685800" algn="l"/>
                </a:tabLst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111" b="1">
                  <a:latin typeface="微软雅黑" pitchFamily="34" charset="-122"/>
                  <a:ea typeface="微软雅黑" pitchFamily="34" charset="-122"/>
                </a:rPr>
                <a:t>学号</a:t>
              </a:r>
              <a:r>
                <a:rPr lang="en-US" altLang="zh-CN" sz="1111" b="1">
                  <a:latin typeface="微软雅黑" pitchFamily="34" charset="-122"/>
                  <a:ea typeface="微软雅黑" pitchFamily="34" charset="-122"/>
                </a:rPr>
                <a:t>Sno             </a:t>
              </a:r>
              <a:r>
                <a:rPr lang="zh-CN" altLang="en-US" sz="1111" b="1">
                  <a:latin typeface="微软雅黑" pitchFamily="34" charset="-122"/>
                  <a:ea typeface="微软雅黑" pitchFamily="34" charset="-122"/>
                </a:rPr>
                <a:t>姓名</a:t>
              </a:r>
              <a:r>
                <a:rPr lang="en-US" altLang="zh-CN" sz="1111" b="1">
                  <a:latin typeface="微软雅黑" pitchFamily="34" charset="-122"/>
                  <a:ea typeface="微软雅黑" pitchFamily="34" charset="-122"/>
                </a:rPr>
                <a:t>SName     </a:t>
              </a:r>
              <a:r>
                <a:rPr lang="zh-CN" altLang="en-US" sz="1111" b="1">
                  <a:latin typeface="微软雅黑" pitchFamily="34" charset="-122"/>
                  <a:ea typeface="微软雅黑" pitchFamily="34" charset="-122"/>
                </a:rPr>
                <a:t>性别</a:t>
              </a:r>
              <a:r>
                <a:rPr lang="en-US" altLang="zh-CN" sz="1111" b="1">
                  <a:latin typeface="微软雅黑" pitchFamily="34" charset="-122"/>
                  <a:ea typeface="微软雅黑" pitchFamily="34" charset="-122"/>
                </a:rPr>
                <a:t>SSex  </a:t>
              </a:r>
              <a:r>
                <a:rPr lang="zh-CN" altLang="en-US" sz="1111" b="1">
                  <a:latin typeface="微软雅黑" pitchFamily="34" charset="-122"/>
                  <a:ea typeface="微软雅黑" pitchFamily="34" charset="-122"/>
                </a:rPr>
                <a:t>年龄</a:t>
              </a:r>
              <a:r>
                <a:rPr lang="en-US" altLang="zh-CN" sz="1111" b="1">
                  <a:latin typeface="微软雅黑" pitchFamily="34" charset="-122"/>
                  <a:ea typeface="微软雅黑" pitchFamily="34" charset="-122"/>
                </a:rPr>
                <a:t>Sage       </a:t>
              </a:r>
              <a:r>
                <a:rPr lang="zh-CN" altLang="en-US" sz="1111" b="1">
                  <a:latin typeface="微软雅黑" pitchFamily="34" charset="-122"/>
                  <a:ea typeface="微软雅黑" pitchFamily="34" charset="-122"/>
                </a:rPr>
                <a:t>学院</a:t>
              </a:r>
              <a:r>
                <a:rPr lang="en-US" altLang="zh-CN" sz="1111" b="1">
                  <a:latin typeface="微软雅黑" pitchFamily="34" charset="-122"/>
                  <a:ea typeface="微软雅黑" pitchFamily="34" charset="-122"/>
                </a:rPr>
                <a:t>Sdept</a:t>
              </a:r>
            </a:p>
            <a:p>
              <a:pPr eaLnBrk="1" hangingPunct="1">
                <a:defRPr/>
              </a:pPr>
              <a:r>
                <a:rPr lang="en-US" altLang="zh-CN" sz="1111" b="1">
                  <a:latin typeface="Courier New" pitchFamily="49" charset="0"/>
                </a:rPr>
                <a:t>------------ -------     ---     ---------- -------- </a:t>
              </a:r>
            </a:p>
            <a:p>
              <a:pPr eaLnBrk="1" hangingPunct="1">
                <a:defRPr/>
              </a:pPr>
              <a:r>
                <a:rPr lang="en-US" altLang="zh-CN" sz="1111" b="1">
                  <a:latin typeface="微软雅黑" pitchFamily="34" charset="-122"/>
                  <a:ea typeface="微软雅黑" pitchFamily="34" charset="-122"/>
                </a:rPr>
                <a:t>95002</a:t>
              </a:r>
              <a:r>
                <a:rPr lang="zh-CN" altLang="en-US" sz="1111" b="1">
                  <a:latin typeface="微软雅黑" pitchFamily="34" charset="-122"/>
                  <a:ea typeface="微软雅黑" pitchFamily="34" charset="-122"/>
                </a:rPr>
                <a:t>                刘晨                 女              </a:t>
              </a:r>
              <a:r>
                <a:rPr lang="en-US" altLang="zh-CN" sz="1111" b="1">
                  <a:latin typeface="微软雅黑" pitchFamily="34" charset="-122"/>
                  <a:ea typeface="微软雅黑" pitchFamily="34" charset="-122"/>
                </a:rPr>
                <a:t>19                  IS</a:t>
              </a:r>
            </a:p>
            <a:p>
              <a:pPr eaLnBrk="1" hangingPunct="1">
                <a:defRPr/>
              </a:pPr>
              <a:r>
                <a:rPr lang="en-US" altLang="zh-CN" sz="1111" b="1">
                  <a:latin typeface="微软雅黑" pitchFamily="34" charset="-122"/>
                  <a:ea typeface="微软雅黑" pitchFamily="34" charset="-122"/>
                </a:rPr>
                <a:t>95003                </a:t>
              </a:r>
              <a:r>
                <a:rPr lang="zh-CN" altLang="en-US" sz="1111" b="1">
                  <a:latin typeface="微软雅黑" pitchFamily="34" charset="-122"/>
                  <a:ea typeface="微软雅黑" pitchFamily="34" charset="-122"/>
                </a:rPr>
                <a:t>王敏                 女              </a:t>
              </a:r>
              <a:r>
                <a:rPr lang="en-US" altLang="zh-CN" sz="1111" b="1">
                  <a:latin typeface="微软雅黑" pitchFamily="34" charset="-122"/>
                  <a:ea typeface="微软雅黑" pitchFamily="34" charset="-122"/>
                </a:rPr>
                <a:t>18                  MA</a:t>
              </a: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929" y="-452"/>
              <a:ext cx="145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722" tIns="45861" rIns="91722" bIns="45861">
              <a:spAutoFit/>
            </a:bodyPr>
            <a:lstStyle/>
            <a:p>
              <a:pPr defTabSz="913685">
                <a:spcBef>
                  <a:spcPct val="50000"/>
                </a:spcBef>
                <a:defRPr/>
              </a:pPr>
              <a:r>
                <a:rPr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Student(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学生信息</a:t>
              </a:r>
              <a:r>
                <a:rPr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)</a:t>
              </a:r>
            </a:p>
          </p:txBody>
        </p:sp>
      </p:grp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关系</a:t>
            </a:r>
            <a:r>
              <a:rPr lang="zh-CN" altLang="en-US" dirty="0"/>
              <a:t>的性质</a:t>
            </a:r>
            <a:endParaRPr dirty="0"/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719766" y="625252"/>
            <a:ext cx="8968748" cy="246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l" eaLnBrk="1" hangingPunct="1">
              <a:lnSpc>
                <a:spcPct val="130000"/>
              </a:lnSpc>
              <a:buSzTx/>
              <a:buFont typeface="+mj-ea"/>
              <a:buAutoNum type="circleNumDbPlain" startAt="3"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/>
            </a:lvl2pPr>
            <a:lvl3pPr marL="1143000" indent="-228600" algn="l" eaLnBrk="0" hangingPunct="0">
              <a:lnSpc>
                <a:spcPct val="120000"/>
              </a:lnSpc>
              <a:buChar char="•"/>
              <a:defRPr sz="2000"/>
            </a:lvl3pPr>
            <a:lvl4pPr marL="1600200" indent="-228600" algn="l" eaLnBrk="0" hangingPunct="0">
              <a:buChar char="–"/>
              <a:defRPr sz="2000"/>
            </a:lvl4pPr>
            <a:lvl5pPr marL="2057400" indent="-228600" algn="l" eaLnBrk="0" hangingPunct="0"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marL="162625" indent="-261053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Monotype Sorts" pitchFamily="2" charset="2"/>
              </a:rPr>
              <a:t>列是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Monotype Sorts" pitchFamily="2" charset="2"/>
              </a:rPr>
              <a:t>同质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Monotype Sorts" pitchFamily="2" charset="2"/>
              </a:rPr>
              <a:t>的，即每列中的数据必须来自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sym typeface="Monotype Sorts" pitchFamily="2" charset="2"/>
              </a:rPr>
              <a:t>同一个域</a:t>
            </a:r>
          </a:p>
          <a:p>
            <a:pPr marL="162625" indent="-261053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Monotype Sorts" pitchFamily="2" charset="2"/>
              </a:rPr>
              <a:t>每一列必须是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sym typeface="Monotype Sorts" pitchFamily="2" charset="2"/>
              </a:rPr>
              <a:t>不可再分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Monotype Sorts" pitchFamily="2" charset="2"/>
              </a:rPr>
              <a:t>的数据项</a:t>
            </a:r>
          </a:p>
          <a:p>
            <a:pPr marL="162625" indent="-261053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Monotype Sorts" pitchFamily="2" charset="2"/>
              </a:rPr>
              <a:t>不能有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sym typeface="Monotype Sorts" pitchFamily="2" charset="2"/>
              </a:rPr>
              <a:t>相同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Monotype Sorts" pitchFamily="2" charset="2"/>
              </a:rPr>
              <a:t>的行</a:t>
            </a:r>
          </a:p>
          <a:p>
            <a:pPr marL="162625" indent="-261053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Monotype Sorts" pitchFamily="2" charset="2"/>
              </a:rPr>
              <a:t>行、列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sym typeface="Monotype Sorts" pitchFamily="2" charset="2"/>
              </a:rPr>
              <a:t>次序无关</a:t>
            </a:r>
            <a:endParaRPr lang="zh-CN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2295" name="Picture 9" descr="https://gcsecomputing.org.uk/wp-content/uploads/2016/12/dbase_components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32" y="2569468"/>
            <a:ext cx="6480544" cy="282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9595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dirty="0"/>
              <a:t>投影运算</a:t>
            </a:r>
            <a:r>
              <a:rPr kumimoji="1" lang="en-US" altLang="zh-CN" dirty="0"/>
              <a:t>π</a:t>
            </a:r>
            <a:endParaRPr dirty="0"/>
          </a:p>
        </p:txBody>
      </p:sp>
      <p:sp>
        <p:nvSpPr>
          <p:cNvPr id="57856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150522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highlight>
                  <a:srgbClr val="FFFF00"/>
                </a:highlight>
              </a:rPr>
              <a:t>从关系</a:t>
            </a: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zh-CN" altLang="en-US" dirty="0">
                <a:highlight>
                  <a:srgbClr val="FFFF00"/>
                </a:highlight>
              </a:rPr>
              <a:t>中取若干列组成新的关系（从列的角度）</a:t>
            </a:r>
          </a:p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ym typeface="Symbol" pitchFamily="18" charset="2"/>
              </a:rPr>
              <a:t></a:t>
            </a:r>
            <a:r>
              <a:rPr lang="en-US" altLang="zh-CN" baseline="-25000" dirty="0">
                <a:sym typeface="Symbol" pitchFamily="18" charset="2"/>
              </a:rPr>
              <a:t>A</a:t>
            </a:r>
            <a:r>
              <a:rPr lang="en-US" altLang="zh-CN" dirty="0">
                <a:sym typeface="Symbol" pitchFamily="18" charset="2"/>
              </a:rPr>
              <a:t>(R) = { t[A] | </a:t>
            </a:r>
            <a:r>
              <a:rPr lang="en-US" altLang="zh-CN" dirty="0" err="1">
                <a:sym typeface="Symbol" pitchFamily="18" charset="2"/>
              </a:rPr>
              <a:t>tR</a:t>
            </a:r>
            <a:r>
              <a:rPr lang="en-US" altLang="zh-CN" dirty="0">
                <a:sym typeface="Symbol" pitchFamily="18" charset="2"/>
              </a:rPr>
              <a:t> } , AR</a:t>
            </a:r>
          </a:p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投影的结果中要去掉相同的行</a:t>
            </a:r>
          </a:p>
        </p:txBody>
      </p:sp>
      <p:grpSp>
        <p:nvGrpSpPr>
          <p:cNvPr id="51204" name="Group 4"/>
          <p:cNvGrpSpPr>
            <a:grpSpLocks/>
          </p:cNvGrpSpPr>
          <p:nvPr/>
        </p:nvGrpSpPr>
        <p:grpSpPr bwMode="auto">
          <a:xfrm>
            <a:off x="2432404" y="3197932"/>
            <a:ext cx="2455333" cy="1464028"/>
            <a:chOff x="576" y="2928"/>
            <a:chExt cx="1536" cy="996"/>
          </a:xfrm>
        </p:grpSpPr>
        <p:sp>
          <p:nvSpPr>
            <p:cNvPr id="51221" name="Rectangle 5"/>
            <p:cNvSpPr>
              <a:spLocks noChangeArrowheads="1"/>
            </p:cNvSpPr>
            <p:nvPr/>
          </p:nvSpPr>
          <p:spPr bwMode="auto">
            <a:xfrm>
              <a:off x="1600" y="3675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51222" name="Rectangle 6"/>
            <p:cNvSpPr>
              <a:spLocks noChangeArrowheads="1"/>
            </p:cNvSpPr>
            <p:nvPr/>
          </p:nvSpPr>
          <p:spPr bwMode="auto">
            <a:xfrm>
              <a:off x="1088" y="3675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51223" name="Rectangle 7"/>
            <p:cNvSpPr>
              <a:spLocks noChangeArrowheads="1"/>
            </p:cNvSpPr>
            <p:nvPr/>
          </p:nvSpPr>
          <p:spPr bwMode="auto">
            <a:xfrm>
              <a:off x="576" y="3675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51224" name="Rectangle 8"/>
            <p:cNvSpPr>
              <a:spLocks noChangeArrowheads="1"/>
            </p:cNvSpPr>
            <p:nvPr/>
          </p:nvSpPr>
          <p:spPr bwMode="auto">
            <a:xfrm>
              <a:off x="1600" y="3426"/>
              <a:ext cx="51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</a:p>
          </p:txBody>
        </p:sp>
        <p:sp>
          <p:nvSpPr>
            <p:cNvPr id="51225" name="Rectangle 9"/>
            <p:cNvSpPr>
              <a:spLocks noChangeArrowheads="1"/>
            </p:cNvSpPr>
            <p:nvPr/>
          </p:nvSpPr>
          <p:spPr bwMode="auto">
            <a:xfrm>
              <a:off x="1088" y="3426"/>
              <a:ext cx="51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51226" name="Rectangle 10"/>
            <p:cNvSpPr>
              <a:spLocks noChangeArrowheads="1"/>
            </p:cNvSpPr>
            <p:nvPr/>
          </p:nvSpPr>
          <p:spPr bwMode="auto">
            <a:xfrm>
              <a:off x="576" y="3426"/>
              <a:ext cx="51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</p:txBody>
        </p:sp>
        <p:sp>
          <p:nvSpPr>
            <p:cNvPr id="51227" name="Rectangle 11"/>
            <p:cNvSpPr>
              <a:spLocks noChangeArrowheads="1"/>
            </p:cNvSpPr>
            <p:nvPr/>
          </p:nvSpPr>
          <p:spPr bwMode="auto">
            <a:xfrm>
              <a:off x="1600" y="3177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51228" name="Rectangle 12"/>
            <p:cNvSpPr>
              <a:spLocks noChangeArrowheads="1"/>
            </p:cNvSpPr>
            <p:nvPr/>
          </p:nvSpPr>
          <p:spPr bwMode="auto">
            <a:xfrm>
              <a:off x="1088" y="3177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51229" name="Rectangle 13"/>
            <p:cNvSpPr>
              <a:spLocks noChangeArrowheads="1"/>
            </p:cNvSpPr>
            <p:nvPr/>
          </p:nvSpPr>
          <p:spPr bwMode="auto">
            <a:xfrm>
              <a:off x="576" y="3177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51230" name="Rectangle 14"/>
            <p:cNvSpPr>
              <a:spLocks noChangeArrowheads="1"/>
            </p:cNvSpPr>
            <p:nvPr/>
          </p:nvSpPr>
          <p:spPr bwMode="auto">
            <a:xfrm>
              <a:off x="1600" y="2928"/>
              <a:ext cx="51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51231" name="Rectangle 15"/>
            <p:cNvSpPr>
              <a:spLocks noChangeArrowheads="1"/>
            </p:cNvSpPr>
            <p:nvPr/>
          </p:nvSpPr>
          <p:spPr bwMode="auto">
            <a:xfrm>
              <a:off x="1088" y="2928"/>
              <a:ext cx="51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51232" name="Rectangle 16"/>
            <p:cNvSpPr>
              <a:spLocks noChangeArrowheads="1"/>
            </p:cNvSpPr>
            <p:nvPr/>
          </p:nvSpPr>
          <p:spPr bwMode="auto">
            <a:xfrm>
              <a:off x="576" y="2928"/>
              <a:ext cx="51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51233" name="Line 17"/>
            <p:cNvSpPr>
              <a:spLocks noChangeShapeType="1"/>
            </p:cNvSpPr>
            <p:nvPr/>
          </p:nvSpPr>
          <p:spPr bwMode="auto">
            <a:xfrm>
              <a:off x="576" y="292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51234" name="Line 18"/>
            <p:cNvSpPr>
              <a:spLocks noChangeShapeType="1"/>
            </p:cNvSpPr>
            <p:nvPr/>
          </p:nvSpPr>
          <p:spPr bwMode="auto">
            <a:xfrm>
              <a:off x="576" y="3177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51235" name="Line 19"/>
            <p:cNvSpPr>
              <a:spLocks noChangeShapeType="1"/>
            </p:cNvSpPr>
            <p:nvPr/>
          </p:nvSpPr>
          <p:spPr bwMode="auto">
            <a:xfrm>
              <a:off x="576" y="3426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51236" name="Line 20"/>
            <p:cNvSpPr>
              <a:spLocks noChangeShapeType="1"/>
            </p:cNvSpPr>
            <p:nvPr/>
          </p:nvSpPr>
          <p:spPr bwMode="auto">
            <a:xfrm>
              <a:off x="576" y="3675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51237" name="Line 21"/>
            <p:cNvSpPr>
              <a:spLocks noChangeShapeType="1"/>
            </p:cNvSpPr>
            <p:nvPr/>
          </p:nvSpPr>
          <p:spPr bwMode="auto">
            <a:xfrm>
              <a:off x="576" y="39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51238" name="Line 22"/>
            <p:cNvSpPr>
              <a:spLocks noChangeShapeType="1"/>
            </p:cNvSpPr>
            <p:nvPr/>
          </p:nvSpPr>
          <p:spPr bwMode="auto">
            <a:xfrm>
              <a:off x="576" y="292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51239" name="Line 23"/>
            <p:cNvSpPr>
              <a:spLocks noChangeShapeType="1"/>
            </p:cNvSpPr>
            <p:nvPr/>
          </p:nvSpPr>
          <p:spPr bwMode="auto">
            <a:xfrm>
              <a:off x="1088" y="292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51240" name="Line 24"/>
            <p:cNvSpPr>
              <a:spLocks noChangeShapeType="1"/>
            </p:cNvSpPr>
            <p:nvPr/>
          </p:nvSpPr>
          <p:spPr bwMode="auto">
            <a:xfrm>
              <a:off x="1600" y="292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51241" name="Line 25"/>
            <p:cNvSpPr>
              <a:spLocks noChangeShapeType="1"/>
            </p:cNvSpPr>
            <p:nvPr/>
          </p:nvSpPr>
          <p:spPr bwMode="auto">
            <a:xfrm>
              <a:off x="2112" y="292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aphicFrame>
        <p:nvGraphicFramePr>
          <p:cNvPr id="578602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12913"/>
              </p:ext>
            </p:extLst>
          </p:nvPr>
        </p:nvGraphicFramePr>
        <p:xfrm>
          <a:off x="5480403" y="3339043"/>
          <a:ext cx="1778000" cy="1169457"/>
        </p:xfrm>
        <a:graphic>
          <a:graphicData uri="http://schemas.openxmlformats.org/drawingml/2006/table">
            <a:tbl>
              <a:tblPr/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8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B</a:t>
                      </a:r>
                    </a:p>
                  </a:txBody>
                  <a:tcPr marL="101600" marR="101600" marT="42372" marB="423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C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b</a:t>
                      </a:r>
                    </a:p>
                  </a:txBody>
                  <a:tcPr marL="101600" marR="101600" marT="42372" marB="423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c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e</a:t>
                      </a:r>
                    </a:p>
                  </a:txBody>
                  <a:tcPr marL="101600" marR="101600" marT="42372" marB="423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f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219" name="Text Box 40"/>
          <p:cNvSpPr txBox="1">
            <a:spLocks noChangeArrowheads="1"/>
          </p:cNvSpPr>
          <p:nvPr/>
        </p:nvSpPr>
        <p:spPr bwMode="auto">
          <a:xfrm>
            <a:off x="3448403" y="2591153"/>
            <a:ext cx="59266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2667" b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</p:txBody>
      </p:sp>
      <p:sp>
        <p:nvSpPr>
          <p:cNvPr id="51220" name="Text Box 41"/>
          <p:cNvSpPr txBox="1">
            <a:spLocks noChangeArrowheads="1"/>
          </p:cNvSpPr>
          <p:nvPr/>
        </p:nvSpPr>
        <p:spPr bwMode="auto">
          <a:xfrm>
            <a:off x="5480403" y="2675820"/>
            <a:ext cx="1862667" cy="43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3111" baseline="-20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222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</a:t>
            </a:r>
            <a:r>
              <a:rPr kumimoji="1" lang="en-US" altLang="zh-CN" sz="2667" baseline="-1800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B , C</a:t>
            </a:r>
            <a:r>
              <a:rPr kumimoji="1" lang="en-US" altLang="zh-CN" sz="2222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(R)</a:t>
            </a:r>
          </a:p>
        </p:txBody>
      </p:sp>
    </p:spTree>
  </p:cSld>
  <p:clrMapOvr>
    <a:masterClrMapping/>
  </p:clrMapOvr>
  <p:transition advTm="109595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7" name="Group 4"/>
          <p:cNvGrpSpPr>
            <a:grpSpLocks/>
          </p:cNvGrpSpPr>
          <p:nvPr/>
        </p:nvGrpSpPr>
        <p:grpSpPr bwMode="auto">
          <a:xfrm>
            <a:off x="2775744" y="3361556"/>
            <a:ext cx="3005584" cy="1481667"/>
            <a:chOff x="1536" y="1584"/>
            <a:chExt cx="1296" cy="1008"/>
          </a:xfrm>
        </p:grpSpPr>
        <p:sp>
          <p:nvSpPr>
            <p:cNvPr id="52229" name="AutoShape 5"/>
            <p:cNvSpPr>
              <a:spLocks noChangeArrowheads="1"/>
            </p:cNvSpPr>
            <p:nvPr/>
          </p:nvSpPr>
          <p:spPr bwMode="auto">
            <a:xfrm>
              <a:off x="2141" y="2133"/>
              <a:ext cx="432" cy="98"/>
            </a:xfrm>
            <a:prstGeom prst="rightArrow">
              <a:avLst>
                <a:gd name="adj1" fmla="val 50000"/>
                <a:gd name="adj2" fmla="val 91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2230" name="Text Box 6"/>
            <p:cNvSpPr txBox="1">
              <a:spLocks noChangeArrowheads="1"/>
            </p:cNvSpPr>
            <p:nvPr/>
          </p:nvSpPr>
          <p:spPr bwMode="auto">
            <a:xfrm>
              <a:off x="2112" y="1791"/>
              <a:ext cx="43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2667" b="1" dirty="0">
                  <a:latin typeface="Times New Roman" panose="02020603050405020304" pitchFamily="18" charset="0"/>
                </a:rPr>
                <a:t>π</a:t>
              </a:r>
              <a:endParaRPr kumimoji="1" lang="en-US" altLang="zh-CN" sz="2667" dirty="0">
                <a:latin typeface="Times New Roman" panose="02020603050405020304" pitchFamily="18" charset="0"/>
              </a:endParaRPr>
            </a:p>
          </p:txBody>
        </p:sp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>
              <a:off x="1536" y="1584"/>
              <a:ext cx="96" cy="10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2232" name="Rectangle 8" descr="浅色下对角线"/>
            <p:cNvSpPr>
              <a:spLocks noChangeArrowheads="1"/>
            </p:cNvSpPr>
            <p:nvPr/>
          </p:nvSpPr>
          <p:spPr bwMode="auto">
            <a:xfrm>
              <a:off x="1632" y="1584"/>
              <a:ext cx="96" cy="10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 dirty="0"/>
            </a:p>
          </p:txBody>
        </p:sp>
        <p:sp>
          <p:nvSpPr>
            <p:cNvPr id="52233" name="Rectangle 9"/>
            <p:cNvSpPr>
              <a:spLocks noChangeArrowheads="1"/>
            </p:cNvSpPr>
            <p:nvPr/>
          </p:nvSpPr>
          <p:spPr bwMode="auto">
            <a:xfrm>
              <a:off x="1728" y="1584"/>
              <a:ext cx="96" cy="10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2234" name="Rectangle 10"/>
            <p:cNvSpPr>
              <a:spLocks noChangeArrowheads="1"/>
            </p:cNvSpPr>
            <p:nvPr/>
          </p:nvSpPr>
          <p:spPr bwMode="auto">
            <a:xfrm>
              <a:off x="1824" y="1584"/>
              <a:ext cx="96" cy="10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2235" name="Rectangle 11" descr="浅色下对角线"/>
            <p:cNvSpPr>
              <a:spLocks noChangeArrowheads="1"/>
            </p:cNvSpPr>
            <p:nvPr/>
          </p:nvSpPr>
          <p:spPr bwMode="auto">
            <a:xfrm>
              <a:off x="1920" y="1584"/>
              <a:ext cx="96" cy="10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2236" name="Rectangle 12"/>
            <p:cNvSpPr>
              <a:spLocks noChangeArrowheads="1"/>
            </p:cNvSpPr>
            <p:nvPr/>
          </p:nvSpPr>
          <p:spPr bwMode="auto">
            <a:xfrm>
              <a:off x="2016" y="1584"/>
              <a:ext cx="96" cy="10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2237" name="Rectangle 13" descr="浅色下对角线"/>
            <p:cNvSpPr>
              <a:spLocks noChangeArrowheads="1"/>
            </p:cNvSpPr>
            <p:nvPr/>
          </p:nvSpPr>
          <p:spPr bwMode="auto">
            <a:xfrm>
              <a:off x="2640" y="1584"/>
              <a:ext cx="96" cy="10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52238" name="Rectangle 14" descr="浅色下对角线"/>
            <p:cNvSpPr>
              <a:spLocks noChangeArrowheads="1"/>
            </p:cNvSpPr>
            <p:nvPr/>
          </p:nvSpPr>
          <p:spPr bwMode="auto">
            <a:xfrm>
              <a:off x="2736" y="1584"/>
              <a:ext cx="96" cy="10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</p:grpSp>
      <p:sp>
        <p:nvSpPr>
          <p:cNvPr id="52228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投影运算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4D23DC-78CA-483A-97EB-E857F7FD8E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7512" y="769938"/>
            <a:ext cx="9217023" cy="4319587"/>
          </a:xfrm>
        </p:spPr>
        <p:txBody>
          <a:bodyPr/>
          <a:lstStyle/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/>
              <a:t>从关系</a:t>
            </a:r>
            <a:r>
              <a:rPr lang="en-US" altLang="zh-CN" sz="2400" dirty="0"/>
              <a:t>R</a:t>
            </a:r>
            <a:r>
              <a:rPr lang="zh-CN" altLang="en-US" sz="2400" dirty="0"/>
              <a:t>中选择若干属性组成新的关系</a:t>
            </a:r>
          </a:p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>
                <a:sym typeface="Symbol" pitchFamily="18" charset="2"/>
              </a:rPr>
              <a:t></a:t>
            </a:r>
            <a:r>
              <a:rPr lang="zh-CN" altLang="en-US" sz="2400" dirty="0"/>
              <a:t> </a:t>
            </a:r>
            <a:r>
              <a:rPr lang="en-US" altLang="zh-CN" sz="2400" baseline="-25000" dirty="0"/>
              <a:t>A1,A2,…,,An</a:t>
            </a:r>
            <a:r>
              <a:rPr lang="en-US" altLang="zh-CN" sz="2400" dirty="0"/>
              <a:t>(R)</a:t>
            </a:r>
            <a:r>
              <a:rPr lang="zh-CN" altLang="en-US" sz="2400" dirty="0"/>
              <a:t>表示从</a:t>
            </a:r>
            <a:r>
              <a:rPr lang="en-US" altLang="zh-CN" sz="2400" dirty="0"/>
              <a:t>R</a:t>
            </a:r>
            <a:r>
              <a:rPr lang="zh-CN" altLang="en-US" sz="2400" dirty="0"/>
              <a:t>中选择属性集</a:t>
            </a:r>
            <a:r>
              <a:rPr lang="en-US" altLang="zh-CN" sz="2400" dirty="0"/>
              <a:t>A1,A2,…,An</a:t>
            </a:r>
            <a:r>
              <a:rPr lang="zh-CN" altLang="en-US" sz="2400" dirty="0"/>
              <a:t>组成新的关系</a:t>
            </a:r>
          </a:p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/>
              <a:t>列的运算</a:t>
            </a:r>
          </a:p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>
                <a:highlight>
                  <a:srgbClr val="FFFF00"/>
                </a:highlight>
              </a:rPr>
              <a:t>投影运算的结果中</a:t>
            </a:r>
            <a:r>
              <a:rPr lang="en-US" altLang="zh-CN" sz="2400" dirty="0">
                <a:highlight>
                  <a:srgbClr val="FFFF00"/>
                </a:highlight>
              </a:rPr>
              <a:t>,</a:t>
            </a:r>
            <a:r>
              <a:rPr lang="zh-CN" altLang="en-US" sz="2400" dirty="0">
                <a:highlight>
                  <a:srgbClr val="FFFF00"/>
                </a:highlight>
              </a:rPr>
              <a:t>也要去除可能的重复元组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2CC9F7E-F3D5-4CF0-9B76-58B31AFFD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819796"/>
              </p:ext>
            </p:extLst>
          </p:nvPr>
        </p:nvGraphicFramePr>
        <p:xfrm>
          <a:off x="1119560" y="2065412"/>
          <a:ext cx="7836430" cy="2703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286">
                  <a:extLst>
                    <a:ext uri="{9D8B030D-6E8A-4147-A177-3AD203B41FA5}">
                      <a16:colId xmlns:a16="http://schemas.microsoft.com/office/drawing/2014/main" val="1447600354"/>
                    </a:ext>
                  </a:extLst>
                </a:gridCol>
                <a:gridCol w="1567286">
                  <a:extLst>
                    <a:ext uri="{9D8B030D-6E8A-4147-A177-3AD203B41FA5}">
                      <a16:colId xmlns:a16="http://schemas.microsoft.com/office/drawing/2014/main" val="603089248"/>
                    </a:ext>
                  </a:extLst>
                </a:gridCol>
                <a:gridCol w="1567286">
                  <a:extLst>
                    <a:ext uri="{9D8B030D-6E8A-4147-A177-3AD203B41FA5}">
                      <a16:colId xmlns:a16="http://schemas.microsoft.com/office/drawing/2014/main" val="3699632630"/>
                    </a:ext>
                  </a:extLst>
                </a:gridCol>
                <a:gridCol w="1567286">
                  <a:extLst>
                    <a:ext uri="{9D8B030D-6E8A-4147-A177-3AD203B41FA5}">
                      <a16:colId xmlns:a16="http://schemas.microsoft.com/office/drawing/2014/main" val="401090051"/>
                    </a:ext>
                  </a:extLst>
                </a:gridCol>
                <a:gridCol w="1567286">
                  <a:extLst>
                    <a:ext uri="{9D8B030D-6E8A-4147-A177-3AD203B41FA5}">
                      <a16:colId xmlns:a16="http://schemas.microsoft.com/office/drawing/2014/main" val="2834555544"/>
                    </a:ext>
                  </a:extLst>
                </a:gridCol>
              </a:tblGrid>
              <a:tr h="8291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Sname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SSex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Sage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所在学院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Sdept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354888"/>
                  </a:ext>
                </a:extLst>
              </a:tr>
              <a:tr h="468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95001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27319"/>
                  </a:ext>
                </a:extLst>
              </a:tr>
              <a:tr h="468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95002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04504"/>
                  </a:ext>
                </a:extLst>
              </a:tr>
              <a:tr h="468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95003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024146"/>
                  </a:ext>
                </a:extLst>
              </a:tr>
              <a:tr h="468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95004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242503"/>
                  </a:ext>
                </a:extLst>
              </a:tr>
            </a:tbl>
          </a:graphicData>
        </a:graphic>
      </p:graphicFrame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730820" y="785293"/>
            <a:ext cx="8720667" cy="77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kumimoji="1" lang="en-US" altLang="zh-CN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kumimoji="1" lang="en-US" altLang="zh-CN" sz="2667" b="1" baseline="-4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ssex,sage</a:t>
            </a:r>
            <a:r>
              <a:rPr kumimoji="1" lang="en-US" altLang="zh-CN" sz="311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(student)</a:t>
            </a:r>
            <a:endParaRPr kumimoji="1" lang="en-US" altLang="zh-CN" sz="2222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423333" y="176389"/>
            <a:ext cx="9482667" cy="98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kumimoji="1" lang="zh-CN" altLang="zh-CN" sz="3556">
              <a:latin typeface="Times New Roman" panose="02020603050405020304" pitchFamily="18" charset="0"/>
            </a:endParaRPr>
          </a:p>
        </p:txBody>
      </p:sp>
      <p:sp>
        <p:nvSpPr>
          <p:cNvPr id="53253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投影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F2E66B-3B28-41C3-972E-70DF9BA0352E}"/>
              </a:ext>
            </a:extLst>
          </p:cNvPr>
          <p:cNvSpPr/>
          <p:nvPr/>
        </p:nvSpPr>
        <p:spPr>
          <a:xfrm>
            <a:off x="4270402" y="2065412"/>
            <a:ext cx="1512168" cy="2703628"/>
          </a:xfrm>
          <a:prstGeom prst="rect">
            <a:avLst/>
          </a:prstGeom>
          <a:solidFill>
            <a:schemeClr val="accent6">
              <a:lumMod val="75000"/>
              <a:alpha val="48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56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062244-D562-46F2-88B8-746CEE50BD0E}"/>
              </a:ext>
            </a:extLst>
          </p:cNvPr>
          <p:cNvSpPr/>
          <p:nvPr/>
        </p:nvSpPr>
        <p:spPr>
          <a:xfrm>
            <a:off x="5846339" y="2056230"/>
            <a:ext cx="1512169" cy="2712809"/>
          </a:xfrm>
          <a:prstGeom prst="rect">
            <a:avLst/>
          </a:prstGeom>
          <a:solidFill>
            <a:schemeClr val="accent6">
              <a:lumMod val="75000"/>
              <a:alpha val="48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56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投影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247163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例：查询学生的姓名和所在学院，即求</a:t>
            </a:r>
            <a:r>
              <a:rPr lang="en-US" altLang="zh-CN" dirty="0"/>
              <a:t>Student</a:t>
            </a:r>
            <a:r>
              <a:rPr lang="zh-CN" altLang="en-US" dirty="0"/>
              <a:t>关系上学生姓名和所在学院两个属性上的投影</a:t>
            </a:r>
          </a:p>
          <a:p>
            <a:pPr lvl="1"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schemeClr val="tx1"/>
                </a:solidFill>
              </a:rPr>
              <a:t>π</a:t>
            </a:r>
            <a:r>
              <a:rPr lang="en-US" altLang="zh-CN" baseline="-25000" dirty="0">
                <a:solidFill>
                  <a:schemeClr val="tx1"/>
                </a:solidFill>
              </a:rPr>
              <a:t>Sname</a:t>
            </a:r>
            <a:r>
              <a:rPr lang="zh-CN" altLang="en-US" baseline="-25000" dirty="0">
                <a:solidFill>
                  <a:schemeClr val="tx1"/>
                </a:solidFill>
              </a:rPr>
              <a:t>，</a:t>
            </a:r>
            <a:r>
              <a:rPr lang="en-US" altLang="zh-CN" baseline="-25000" dirty="0" err="1">
                <a:solidFill>
                  <a:schemeClr val="tx1"/>
                </a:solidFill>
              </a:rPr>
              <a:t>Sdept</a:t>
            </a:r>
            <a:r>
              <a:rPr lang="en-US" altLang="zh-CN" dirty="0">
                <a:solidFill>
                  <a:schemeClr val="tx1"/>
                </a:solidFill>
              </a:rPr>
              <a:t>(Student)</a:t>
            </a:r>
          </a:p>
          <a:p>
            <a:pPr lvl="1"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1"/>
                </a:solidFill>
              </a:rPr>
              <a:t>或 </a:t>
            </a:r>
            <a:r>
              <a:rPr lang="en-US" altLang="zh-CN" dirty="0">
                <a:solidFill>
                  <a:schemeClr val="tx1"/>
                </a:solidFill>
              </a:rPr>
              <a:t>π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zh-CN" altLang="en-US" baseline="-25000" dirty="0">
                <a:solidFill>
                  <a:schemeClr val="tx1"/>
                </a:solidFill>
              </a:rPr>
              <a:t>，</a:t>
            </a:r>
            <a:r>
              <a:rPr lang="en-US" altLang="zh-CN" baseline="-25000" dirty="0">
                <a:solidFill>
                  <a:schemeClr val="tx1"/>
                </a:solidFill>
              </a:rPr>
              <a:t>5</a:t>
            </a:r>
            <a:r>
              <a:rPr lang="en-US" altLang="zh-CN" dirty="0">
                <a:solidFill>
                  <a:schemeClr val="tx1"/>
                </a:solidFill>
              </a:rPr>
              <a:t>(Student)</a:t>
            </a:r>
          </a:p>
          <a:p>
            <a:pPr lvl="1"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49BF6D7-19D7-4838-BA93-27DC2AA50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68323"/>
              </p:ext>
            </p:extLst>
          </p:nvPr>
        </p:nvGraphicFramePr>
        <p:xfrm>
          <a:off x="2199680" y="3073524"/>
          <a:ext cx="5256584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292">
                  <a:extLst>
                    <a:ext uri="{9D8B030D-6E8A-4147-A177-3AD203B41FA5}">
                      <a16:colId xmlns:a16="http://schemas.microsoft.com/office/drawing/2014/main" val="3317906094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834555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Sname</a:t>
                      </a:r>
                      <a:endParaRPr lang="zh-CN" altLang="en-US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Sdept</a:t>
                      </a:r>
                      <a:endParaRPr lang="zh-CN" altLang="en-US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54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李勇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12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王敏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02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张立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  <a:endPara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242503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109595"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投影</a:t>
            </a:r>
          </a:p>
        </p:txBody>
      </p:sp>
      <p:sp>
        <p:nvSpPr>
          <p:cNvPr id="68611" name="Rectangle 21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22756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给出所有学生的姓名和年龄</a:t>
            </a:r>
          </a:p>
          <a:p>
            <a:pPr marL="507994" lvl="1" indent="0">
              <a:buNone/>
              <a:defRPr/>
            </a:pPr>
            <a:r>
              <a:rPr lang="zh-CN" altLang="en-US" sz="2000" dirty="0">
                <a:sym typeface="Symbol" pitchFamily="18" charset="2"/>
              </a:rPr>
              <a:t></a:t>
            </a:r>
            <a:r>
              <a:rPr lang="en-US" altLang="zh-CN" sz="2000" baseline="-25000" dirty="0">
                <a:sym typeface="Symbol" pitchFamily="18" charset="2"/>
              </a:rPr>
              <a:t>SN, AGE</a:t>
            </a:r>
            <a:r>
              <a:rPr lang="en-US" altLang="zh-CN" sz="2000" dirty="0">
                <a:sym typeface="Symbol" pitchFamily="18" charset="2"/>
              </a:rPr>
              <a:t>(S)</a:t>
            </a:r>
          </a:p>
          <a:p>
            <a:pPr lvl="1">
              <a:defRPr/>
            </a:pPr>
            <a:endParaRPr lang="en-US" altLang="zh-CN" sz="2000" dirty="0"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找</a:t>
            </a:r>
            <a:r>
              <a:rPr lang="en-US" altLang="zh-CN" sz="2400" dirty="0"/>
              <a:t>001</a:t>
            </a:r>
            <a:r>
              <a:rPr lang="zh-CN" altLang="en-US" sz="2400" dirty="0"/>
              <a:t>号学生所选修的课程号</a:t>
            </a:r>
          </a:p>
          <a:p>
            <a:pPr marL="507994" lvl="1" indent="0">
              <a:buNone/>
              <a:defRPr/>
            </a:pPr>
            <a:r>
              <a:rPr lang="zh-CN" altLang="en-US" sz="2000" dirty="0">
                <a:sym typeface="Symbol" pitchFamily="18" charset="2"/>
              </a:rPr>
              <a:t></a:t>
            </a:r>
            <a:r>
              <a:rPr lang="en-US" altLang="zh-CN" sz="2000" baseline="-25000" dirty="0">
                <a:sym typeface="Symbol" pitchFamily="18" charset="2"/>
              </a:rPr>
              <a:t>C#</a:t>
            </a:r>
            <a:r>
              <a:rPr lang="en-US" altLang="zh-CN" sz="2000" dirty="0">
                <a:sym typeface="Symbol" pitchFamily="18" charset="2"/>
              </a:rPr>
              <a:t>(</a:t>
            </a:r>
            <a:r>
              <a:rPr lang="en-US" altLang="zh-CN" sz="2000" baseline="-25000" dirty="0">
                <a:sym typeface="Symbol" pitchFamily="18" charset="2"/>
              </a:rPr>
              <a:t>S#=‘001’ </a:t>
            </a:r>
            <a:r>
              <a:rPr lang="en-US" altLang="zh-CN" sz="2000" dirty="0">
                <a:sym typeface="Symbol" pitchFamily="18" charset="2"/>
              </a:rPr>
              <a:t>(SC))</a:t>
            </a:r>
            <a:endParaRPr lang="zh-CN" altLang="en-US" sz="2000" dirty="0">
              <a:sym typeface="Symbol" pitchFamily="18" charset="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关系代数</a:t>
            </a:r>
            <a:r>
              <a:rPr lang="en-US" altLang="zh-CN"/>
              <a:t>—</a:t>
            </a:r>
            <a:r>
              <a:t>改名</a:t>
            </a:r>
            <a:r>
              <a:rPr altLang="zh-CN"/>
              <a:t>(</a:t>
            </a:r>
            <a:r>
              <a:rPr lang="en-US" altLang="zh-CN"/>
              <a:t>ρ)</a:t>
            </a:r>
            <a:endParaRPr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990E08-63B5-4DBC-9D40-DBF50A76D0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/>
              <a:t>对关系</a:t>
            </a:r>
            <a:r>
              <a:rPr lang="en-US" altLang="zh-CN" sz="2400" dirty="0"/>
              <a:t>R</a:t>
            </a:r>
            <a:r>
              <a:rPr lang="zh-CN" altLang="en-US" sz="2400" dirty="0"/>
              <a:t>实施改名运算，可显式地改变关系名及属性名。</a:t>
            </a:r>
          </a:p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>
                <a:highlight>
                  <a:srgbClr val="FFFF00"/>
                </a:highlight>
              </a:rPr>
              <a:t>将关系</a:t>
            </a:r>
            <a:r>
              <a:rPr lang="en-US" altLang="zh-CN" sz="2400" dirty="0">
                <a:highlight>
                  <a:srgbClr val="FFFF00"/>
                </a:highlight>
              </a:rPr>
              <a:t>R</a:t>
            </a:r>
            <a:r>
              <a:rPr lang="zh-CN" altLang="en-US" sz="2400" dirty="0">
                <a:highlight>
                  <a:srgbClr val="FFFF00"/>
                </a:highlight>
              </a:rPr>
              <a:t>改名为</a:t>
            </a:r>
            <a:r>
              <a:rPr lang="en-US" altLang="zh-CN" sz="2400" dirty="0">
                <a:highlight>
                  <a:srgbClr val="FFFF00"/>
                </a:highlight>
              </a:rPr>
              <a:t>S</a:t>
            </a:r>
            <a:r>
              <a:rPr lang="zh-CN" altLang="en-US" sz="2400" dirty="0">
                <a:highlight>
                  <a:srgbClr val="FFFF00"/>
                </a:highlight>
              </a:rPr>
              <a:t>：</a:t>
            </a:r>
            <a:r>
              <a:rPr lang="en-US" altLang="zh-CN" sz="2400" dirty="0" err="1">
                <a:highlight>
                  <a:srgbClr val="FFFF00"/>
                </a:highlight>
              </a:rPr>
              <a:t>ρ</a:t>
            </a:r>
            <a:r>
              <a:rPr lang="en-US" altLang="zh-CN" sz="2400" baseline="-25000" dirty="0" err="1">
                <a:highlight>
                  <a:srgbClr val="FFFF00"/>
                </a:highlight>
              </a:rPr>
              <a:t>s</a:t>
            </a:r>
            <a:r>
              <a:rPr lang="en-US" altLang="zh-CN" sz="2400" dirty="0">
                <a:highlight>
                  <a:srgbClr val="FFFF00"/>
                </a:highlight>
              </a:rPr>
              <a:t>(R)</a:t>
            </a:r>
          </a:p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/>
              <a:t>将关系</a:t>
            </a:r>
            <a:r>
              <a:rPr lang="en-US" altLang="zh-CN" sz="2400" dirty="0"/>
              <a:t>R</a:t>
            </a:r>
            <a:r>
              <a:rPr lang="zh-CN" altLang="en-US" sz="2400" dirty="0"/>
              <a:t>（</a:t>
            </a:r>
            <a:r>
              <a:rPr lang="en-US" altLang="zh-CN" sz="2400" dirty="0"/>
              <a:t>B1,B2,…,Bn</a:t>
            </a:r>
            <a:r>
              <a:rPr lang="zh-CN" altLang="en-US" sz="2400" dirty="0"/>
              <a:t>）改名</a:t>
            </a:r>
          </a:p>
          <a:p>
            <a:pPr lvl="1" eaLnBrk="1" hangingPunct="1">
              <a:lnSpc>
                <a:spcPct val="130000"/>
              </a:lnSpc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A1,A2,…,An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）：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ρ 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A1,A2,…,An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(R)</a:t>
            </a:r>
            <a:endParaRPr lang="en-US" altLang="zh-CN" sz="2400" baseline="-25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Symbol" pitchFamily="18" charset="2"/>
            </a:endParaRPr>
          </a:p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sz="2400" dirty="0">
                <a:sym typeface="Symbol" pitchFamily="18" charset="2"/>
              </a:rPr>
              <a:t>关系被看作一个最小的关系代数表达式，可以将更名运算施加到关系上，得到具有不同名字的同一关系。这在同一关系多次参与同一运算时很有帮助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笛卡尔积运算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385714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dirty="0">
                <a:highlight>
                  <a:srgbClr val="FFFF00"/>
                </a:highlight>
              </a:rPr>
              <a:t>元组的连串</a:t>
            </a:r>
            <a:r>
              <a:rPr lang="zh-CN" altLang="en-US" dirty="0"/>
              <a:t>（</a:t>
            </a:r>
            <a:r>
              <a:rPr lang="en-US" altLang="zh-CN" dirty="0"/>
              <a:t>Concatenation</a:t>
            </a:r>
            <a:r>
              <a:rPr lang="zh-CN" altLang="en-US" dirty="0"/>
              <a:t>）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1"/>
                </a:solidFill>
              </a:rPr>
              <a:t>若</a:t>
            </a:r>
            <a:r>
              <a:rPr lang="en-US" altLang="zh-CN" dirty="0">
                <a:solidFill>
                  <a:schemeClr val="tx1"/>
                </a:solidFill>
              </a:rPr>
              <a:t>r = (r1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… 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rn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s = (s1 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… 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sm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，则定义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</a:rPr>
              <a:t>的连串为：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zh-CN" altLang="en-US" dirty="0">
              <a:solidFill>
                <a:schemeClr val="tx1"/>
              </a:solidFill>
            </a:endParaRPr>
          </a:p>
          <a:p>
            <a:pPr marL="380996" indent="-380996" eaLnBrk="1" hangingPunct="1">
              <a:lnSpc>
                <a:spcPct val="130000"/>
              </a:lnSpc>
              <a:buSzPct val="80000"/>
              <a:defRPr/>
            </a:pPr>
            <a:r>
              <a:rPr lang="zh-CN" altLang="en-US" dirty="0"/>
              <a:t>定义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1"/>
                </a:solidFill>
              </a:rPr>
              <a:t>两个关系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</a:rPr>
              <a:t>，其度分别为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，则它们的笛卡尔积是所有这样的元组集合：元组的前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个分量是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en-US" dirty="0">
                <a:solidFill>
                  <a:schemeClr val="tx1"/>
                </a:solidFill>
              </a:rPr>
              <a:t>中的一个元组，后</a:t>
            </a:r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个分量是</a:t>
            </a: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</a:rPr>
              <a:t>中的一个元组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en-US" altLang="zh-CN" dirty="0">
                <a:solidFill>
                  <a:schemeClr val="tx1"/>
                </a:solidFill>
                <a:sym typeface="Symbol" pitchFamily="18" charset="2"/>
              </a:rPr>
              <a:t></a:t>
            </a: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</a:rPr>
              <a:t>的度为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</a:rPr>
              <a:t>的度之和， 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en-US" altLang="zh-CN" dirty="0">
                <a:solidFill>
                  <a:schemeClr val="tx1"/>
                </a:solidFill>
                <a:sym typeface="Symbol" pitchFamily="18" charset="2"/>
              </a:rPr>
              <a:t></a:t>
            </a: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</a:rPr>
              <a:t>的元组个数为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</a:rPr>
              <a:t>的元组个数的乘积</a:t>
            </a:r>
          </a:p>
        </p:txBody>
      </p:sp>
      <p:grpSp>
        <p:nvGrpSpPr>
          <p:cNvPr id="57348" name="Group 4"/>
          <p:cNvGrpSpPr>
            <a:grpSpLocks/>
          </p:cNvGrpSpPr>
          <p:nvPr/>
        </p:nvGrpSpPr>
        <p:grpSpPr bwMode="auto">
          <a:xfrm>
            <a:off x="1837972" y="1691044"/>
            <a:ext cx="5513917" cy="462445"/>
            <a:chOff x="1292" y="1591"/>
            <a:chExt cx="3126" cy="315"/>
          </a:xfrm>
        </p:grpSpPr>
        <p:sp>
          <p:nvSpPr>
            <p:cNvPr id="57353" name="Arc 5"/>
            <p:cNvSpPr>
              <a:spLocks/>
            </p:cNvSpPr>
            <p:nvPr/>
          </p:nvSpPr>
          <p:spPr bwMode="auto">
            <a:xfrm rot="-4200000">
              <a:off x="1654" y="1587"/>
              <a:ext cx="96" cy="167"/>
            </a:xfrm>
            <a:custGeom>
              <a:avLst/>
              <a:gdLst>
                <a:gd name="T0" fmla="*/ 0 w 21600"/>
                <a:gd name="T1" fmla="*/ 0 h 25110"/>
                <a:gd name="T2" fmla="*/ 0 w 21600"/>
                <a:gd name="T3" fmla="*/ 0 h 25110"/>
                <a:gd name="T4" fmla="*/ 0 w 21600"/>
                <a:gd name="T5" fmla="*/ 0 h 25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5110" fill="none" extrusionOk="0">
                  <a:moveTo>
                    <a:pt x="7836" y="-1"/>
                  </a:moveTo>
                  <a:cubicBezTo>
                    <a:pt x="16134" y="3230"/>
                    <a:pt x="21600" y="11222"/>
                    <a:pt x="21600" y="20128"/>
                  </a:cubicBezTo>
                  <a:cubicBezTo>
                    <a:pt x="21600" y="21805"/>
                    <a:pt x="21404" y="23477"/>
                    <a:pt x="21017" y="25109"/>
                  </a:cubicBezTo>
                </a:path>
                <a:path w="21600" h="25110" stroke="0" extrusionOk="0">
                  <a:moveTo>
                    <a:pt x="7836" y="-1"/>
                  </a:moveTo>
                  <a:cubicBezTo>
                    <a:pt x="16134" y="3230"/>
                    <a:pt x="21600" y="11222"/>
                    <a:pt x="21600" y="20128"/>
                  </a:cubicBezTo>
                  <a:cubicBezTo>
                    <a:pt x="21600" y="21805"/>
                    <a:pt x="21404" y="23477"/>
                    <a:pt x="21017" y="25109"/>
                  </a:cubicBezTo>
                  <a:lnTo>
                    <a:pt x="0" y="20128"/>
                  </a:lnTo>
                  <a:lnTo>
                    <a:pt x="7836" y="-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7354" name="Rectangle 6"/>
            <p:cNvSpPr>
              <a:spLocks noChangeArrowheads="1"/>
            </p:cNvSpPr>
            <p:nvPr/>
          </p:nvSpPr>
          <p:spPr bwMode="auto">
            <a:xfrm>
              <a:off x="1292" y="1591"/>
              <a:ext cx="3126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kumimoji="1" lang="en-US" altLang="zh-CN" sz="2667" dirty="0" err="1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rs</a:t>
              </a:r>
              <a:r>
                <a:rPr kumimoji="1" lang="en-US" altLang="zh-CN" sz="2667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 = (r</a:t>
              </a:r>
              <a:r>
                <a:rPr kumimoji="1" lang="en-US" altLang="zh-CN" sz="2667" baseline="-20000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1</a:t>
              </a:r>
              <a:r>
                <a:rPr kumimoji="1" lang="zh-CN" altLang="en-US" sz="2667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，</a:t>
              </a:r>
              <a:r>
                <a:rPr kumimoji="1" lang="en-US" altLang="zh-CN" sz="2667" dirty="0">
                  <a:solidFill>
                    <a:schemeClr val="hlink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…</a:t>
              </a:r>
              <a:r>
                <a:rPr kumimoji="1" lang="en-US" altLang="zh-CN" sz="2667" baseline="-20000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 </a:t>
              </a:r>
              <a:r>
                <a:rPr kumimoji="1" lang="zh-CN" altLang="en-US" sz="2667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，</a:t>
              </a:r>
              <a:r>
                <a:rPr kumimoji="1" lang="en-US" altLang="zh-CN" sz="2667" dirty="0" err="1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r</a:t>
              </a:r>
              <a:r>
                <a:rPr kumimoji="1" lang="en-US" altLang="zh-CN" sz="2667" baseline="-20000" dirty="0" err="1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n</a:t>
              </a:r>
              <a:r>
                <a:rPr kumimoji="1" lang="zh-CN" altLang="en-US" sz="2667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， </a:t>
              </a:r>
              <a:r>
                <a:rPr kumimoji="1" lang="en-US" altLang="zh-CN" sz="2667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s</a:t>
              </a:r>
              <a:r>
                <a:rPr kumimoji="1" lang="en-US" altLang="zh-CN" sz="2667" baseline="-20000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1 </a:t>
              </a:r>
              <a:r>
                <a:rPr kumimoji="1" lang="zh-CN" altLang="en-US" sz="2667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，</a:t>
              </a:r>
              <a:r>
                <a:rPr kumimoji="1" lang="en-US" altLang="zh-CN" sz="2667" dirty="0">
                  <a:solidFill>
                    <a:schemeClr val="hlink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…</a:t>
              </a:r>
              <a:r>
                <a:rPr kumimoji="1" lang="en-US" altLang="zh-CN" sz="2667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 </a:t>
              </a:r>
              <a:r>
                <a:rPr kumimoji="1" lang="zh-CN" altLang="en-US" sz="2667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，</a:t>
              </a:r>
              <a:r>
                <a:rPr kumimoji="1" lang="en-US" altLang="zh-CN" sz="2667" dirty="0" err="1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s</a:t>
              </a:r>
              <a:r>
                <a:rPr kumimoji="1" lang="en-US" altLang="zh-CN" sz="2667" baseline="-20000" dirty="0" err="1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m</a:t>
              </a:r>
              <a:r>
                <a:rPr kumimoji="1" lang="en-US" altLang="zh-CN" sz="2667" dirty="0">
                  <a:solidFill>
                    <a:schemeClr val="hlink"/>
                  </a:solidFill>
                  <a:latin typeface="Tahoma" panose="020B0604030504040204" pitchFamily="34" charset="0"/>
                  <a:ea typeface="华文新魏" panose="02010800040101010101" pitchFamily="2" charset="-122"/>
                </a:rPr>
                <a:t>)</a:t>
              </a:r>
            </a:p>
          </p:txBody>
        </p:sp>
      </p:grpSp>
      <p:grpSp>
        <p:nvGrpSpPr>
          <p:cNvPr id="57349" name="Group 7"/>
          <p:cNvGrpSpPr>
            <a:grpSpLocks/>
          </p:cNvGrpSpPr>
          <p:nvPr/>
        </p:nvGrpSpPr>
        <p:grpSpPr bwMode="auto">
          <a:xfrm>
            <a:off x="1837746" y="1691044"/>
            <a:ext cx="5300486" cy="2335889"/>
            <a:chOff x="1273" y="1365"/>
            <a:chExt cx="3005" cy="1586"/>
          </a:xfrm>
        </p:grpSpPr>
        <p:sp>
          <p:nvSpPr>
            <p:cNvPr id="57351" name="Arc 8"/>
            <p:cNvSpPr>
              <a:spLocks/>
            </p:cNvSpPr>
            <p:nvPr/>
          </p:nvSpPr>
          <p:spPr bwMode="auto">
            <a:xfrm rot="-4200000">
              <a:off x="1613" y="1343"/>
              <a:ext cx="144" cy="188"/>
            </a:xfrm>
            <a:custGeom>
              <a:avLst/>
              <a:gdLst>
                <a:gd name="T0" fmla="*/ 0 w 21600"/>
                <a:gd name="T1" fmla="*/ 0 h 24642"/>
                <a:gd name="T2" fmla="*/ 0 w 21600"/>
                <a:gd name="T3" fmla="*/ 0 h 24642"/>
                <a:gd name="T4" fmla="*/ 0 w 21600"/>
                <a:gd name="T5" fmla="*/ 0 h 246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4642" fill="none" extrusionOk="0">
                  <a:moveTo>
                    <a:pt x="7836" y="-1"/>
                  </a:moveTo>
                  <a:cubicBezTo>
                    <a:pt x="16134" y="3230"/>
                    <a:pt x="21600" y="11222"/>
                    <a:pt x="21600" y="20128"/>
                  </a:cubicBezTo>
                  <a:cubicBezTo>
                    <a:pt x="21600" y="21645"/>
                    <a:pt x="21440" y="23158"/>
                    <a:pt x="21123" y="24642"/>
                  </a:cubicBezTo>
                </a:path>
                <a:path w="21600" h="24642" stroke="0" extrusionOk="0">
                  <a:moveTo>
                    <a:pt x="7836" y="-1"/>
                  </a:moveTo>
                  <a:cubicBezTo>
                    <a:pt x="16134" y="3230"/>
                    <a:pt x="21600" y="11222"/>
                    <a:pt x="21600" y="20128"/>
                  </a:cubicBezTo>
                  <a:cubicBezTo>
                    <a:pt x="21600" y="21645"/>
                    <a:pt x="21440" y="23158"/>
                    <a:pt x="21123" y="24642"/>
                  </a:cubicBezTo>
                  <a:lnTo>
                    <a:pt x="0" y="20128"/>
                  </a:lnTo>
                  <a:lnTo>
                    <a:pt x="7836" y="-1"/>
                  </a:lnTo>
                  <a:close/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sz="3556"/>
            </a:p>
          </p:txBody>
        </p:sp>
        <p:sp>
          <p:nvSpPr>
            <p:cNvPr id="525321" name="Rectangle 9"/>
            <p:cNvSpPr>
              <a:spLocks noChangeArrowheads="1"/>
            </p:cNvSpPr>
            <p:nvPr/>
          </p:nvSpPr>
          <p:spPr bwMode="auto">
            <a:xfrm>
              <a:off x="1273" y="2596"/>
              <a:ext cx="3005" cy="3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1" eaLnBrk="1" hangingPunct="1">
                <a:lnSpc>
                  <a:spcPct val="90000"/>
                </a:lnSpc>
                <a:spcBef>
                  <a:spcPct val="40000"/>
                </a:spcBef>
                <a:spcAft>
                  <a:spcPct val="40000"/>
                </a:spcAft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R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  <a:sym typeface="Symbol" pitchFamily="18" charset="2"/>
                </a:rPr>
                <a:t>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S={ 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rs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 | 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r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  <a:sym typeface="Symbol" pitchFamily="18" charset="2"/>
                </a:rPr>
                <a:t>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R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 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  <a:sym typeface="Symbol" pitchFamily="18" charset="2"/>
                </a:rPr>
                <a:t>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 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s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  <a:sym typeface="Symbol" pitchFamily="18" charset="2"/>
                </a:rPr>
                <a:t>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S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华文新魏" pitchFamily="2" charset="-122"/>
                </a:rPr>
                <a:t> }</a:t>
              </a:r>
            </a:p>
          </p:txBody>
        </p:sp>
      </p:grpSp>
      <p:sp>
        <p:nvSpPr>
          <p:cNvPr id="57350" name="Arc 8"/>
          <p:cNvSpPr>
            <a:spLocks/>
          </p:cNvSpPr>
          <p:nvPr/>
        </p:nvSpPr>
        <p:spPr bwMode="auto">
          <a:xfrm rot="-4200000">
            <a:off x="3870026" y="3459705"/>
            <a:ext cx="211667" cy="331611"/>
          </a:xfrm>
          <a:custGeom>
            <a:avLst/>
            <a:gdLst>
              <a:gd name="T0" fmla="*/ 0 w 21600"/>
              <a:gd name="T1" fmla="*/ 0 h 24642"/>
              <a:gd name="T2" fmla="*/ 0 w 21600"/>
              <a:gd name="T3" fmla="*/ 0 h 24642"/>
              <a:gd name="T4" fmla="*/ 0 w 21600"/>
              <a:gd name="T5" fmla="*/ 0 h 2464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4642" fill="none" extrusionOk="0">
                <a:moveTo>
                  <a:pt x="7836" y="-1"/>
                </a:moveTo>
                <a:cubicBezTo>
                  <a:pt x="16134" y="3230"/>
                  <a:pt x="21600" y="11222"/>
                  <a:pt x="21600" y="20128"/>
                </a:cubicBezTo>
                <a:cubicBezTo>
                  <a:pt x="21600" y="21645"/>
                  <a:pt x="21440" y="23158"/>
                  <a:pt x="21123" y="24642"/>
                </a:cubicBezTo>
              </a:path>
              <a:path w="21600" h="24642" stroke="0" extrusionOk="0">
                <a:moveTo>
                  <a:pt x="7836" y="-1"/>
                </a:moveTo>
                <a:cubicBezTo>
                  <a:pt x="16134" y="3230"/>
                  <a:pt x="21600" y="11222"/>
                  <a:pt x="21600" y="20128"/>
                </a:cubicBezTo>
                <a:cubicBezTo>
                  <a:pt x="21600" y="21645"/>
                  <a:pt x="21440" y="23158"/>
                  <a:pt x="21123" y="24642"/>
                </a:cubicBezTo>
                <a:lnTo>
                  <a:pt x="0" y="20128"/>
                </a:lnTo>
                <a:lnTo>
                  <a:pt x="7836" y="-1"/>
                </a:lnTo>
                <a:close/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3556"/>
          </a:p>
        </p:txBody>
      </p:sp>
    </p:spTree>
  </p:cSld>
  <p:clrMapOvr>
    <a:masterClrMapping/>
  </p:clrMapOvr>
  <p:transition advTm="109595"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笛卡尔积运算</a:t>
            </a:r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1000126" y="1527515"/>
            <a:ext cx="1016000" cy="1742735"/>
            <a:chOff x="720" y="1551"/>
            <a:chExt cx="576" cy="1185"/>
          </a:xfrm>
        </p:grpSpPr>
        <p:sp>
          <p:nvSpPr>
            <p:cNvPr id="58412" name="Rectangle 4"/>
            <p:cNvSpPr>
              <a:spLocks noChangeArrowheads="1"/>
            </p:cNvSpPr>
            <p:nvPr/>
          </p:nvSpPr>
          <p:spPr bwMode="auto">
            <a:xfrm>
              <a:off x="720" y="1920"/>
              <a:ext cx="288" cy="28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413" name="Rectangle 5"/>
            <p:cNvSpPr>
              <a:spLocks noChangeArrowheads="1"/>
            </p:cNvSpPr>
            <p:nvPr/>
          </p:nvSpPr>
          <p:spPr bwMode="auto">
            <a:xfrm>
              <a:off x="1008" y="1920"/>
              <a:ext cx="288" cy="28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58414" name="Rectangle 6"/>
            <p:cNvSpPr>
              <a:spLocks noChangeArrowheads="1"/>
            </p:cNvSpPr>
            <p:nvPr/>
          </p:nvSpPr>
          <p:spPr bwMode="auto">
            <a:xfrm>
              <a:off x="720" y="2256"/>
              <a:ext cx="288" cy="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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58415" name="Rectangle 7"/>
            <p:cNvSpPr>
              <a:spLocks noChangeArrowheads="1"/>
            </p:cNvSpPr>
            <p:nvPr/>
          </p:nvSpPr>
          <p:spPr bwMode="auto">
            <a:xfrm>
              <a:off x="1008" y="2256"/>
              <a:ext cx="288" cy="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58416" name="Text Box 8"/>
            <p:cNvSpPr txBox="1">
              <a:spLocks noChangeArrowheads="1"/>
            </p:cNvSpPr>
            <p:nvPr/>
          </p:nvSpPr>
          <p:spPr bwMode="auto">
            <a:xfrm>
              <a:off x="895" y="1551"/>
              <a:ext cx="209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 b="1" i="1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58372" name="Group 9"/>
          <p:cNvGrpSpPr>
            <a:grpSpLocks/>
          </p:cNvGrpSpPr>
          <p:nvPr/>
        </p:nvGrpSpPr>
        <p:grpSpPr bwMode="auto">
          <a:xfrm>
            <a:off x="2277181" y="1388158"/>
            <a:ext cx="1524000" cy="2180188"/>
            <a:chOff x="2016" y="1456"/>
            <a:chExt cx="864" cy="1482"/>
          </a:xfrm>
        </p:grpSpPr>
        <p:sp>
          <p:nvSpPr>
            <p:cNvPr id="58405" name="Rectangle 10"/>
            <p:cNvSpPr>
              <a:spLocks noChangeArrowheads="1"/>
            </p:cNvSpPr>
            <p:nvPr/>
          </p:nvSpPr>
          <p:spPr bwMode="auto">
            <a:xfrm>
              <a:off x="2016" y="1834"/>
              <a:ext cx="288" cy="28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58406" name="Rectangle 11"/>
            <p:cNvSpPr>
              <a:spLocks noChangeArrowheads="1"/>
            </p:cNvSpPr>
            <p:nvPr/>
          </p:nvSpPr>
          <p:spPr bwMode="auto">
            <a:xfrm>
              <a:off x="2304" y="1834"/>
              <a:ext cx="288" cy="28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58407" name="Rectangle 12"/>
            <p:cNvSpPr>
              <a:spLocks noChangeArrowheads="1"/>
            </p:cNvSpPr>
            <p:nvPr/>
          </p:nvSpPr>
          <p:spPr bwMode="auto">
            <a:xfrm>
              <a:off x="2016" y="2170"/>
              <a:ext cx="288" cy="7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</a:t>
              </a:r>
            </a:p>
          </p:txBody>
        </p:sp>
        <p:sp>
          <p:nvSpPr>
            <p:cNvPr id="58408" name="Rectangle 13"/>
            <p:cNvSpPr>
              <a:spLocks noChangeArrowheads="1"/>
            </p:cNvSpPr>
            <p:nvPr/>
          </p:nvSpPr>
          <p:spPr bwMode="auto">
            <a:xfrm>
              <a:off x="2304" y="2170"/>
              <a:ext cx="288" cy="7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10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10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20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10</a:t>
              </a:r>
            </a:p>
          </p:txBody>
        </p:sp>
        <p:sp>
          <p:nvSpPr>
            <p:cNvPr id="58409" name="Rectangle 14"/>
            <p:cNvSpPr>
              <a:spLocks noChangeArrowheads="1"/>
            </p:cNvSpPr>
            <p:nvPr/>
          </p:nvSpPr>
          <p:spPr bwMode="auto">
            <a:xfrm>
              <a:off x="2592" y="1834"/>
              <a:ext cx="288" cy="28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8410" name="Rectangle 15"/>
            <p:cNvSpPr>
              <a:spLocks noChangeArrowheads="1"/>
            </p:cNvSpPr>
            <p:nvPr/>
          </p:nvSpPr>
          <p:spPr bwMode="auto">
            <a:xfrm>
              <a:off x="2592" y="2170"/>
              <a:ext cx="288" cy="7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b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b</a:t>
              </a:r>
            </a:p>
          </p:txBody>
        </p:sp>
        <p:sp>
          <p:nvSpPr>
            <p:cNvPr id="58411" name="Text Box 16"/>
            <p:cNvSpPr txBox="1">
              <a:spLocks noChangeArrowheads="1"/>
            </p:cNvSpPr>
            <p:nvPr/>
          </p:nvSpPr>
          <p:spPr bwMode="auto">
            <a:xfrm>
              <a:off x="2345" y="1456"/>
              <a:ext cx="209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 b="1" i="1" dirty="0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</a:p>
          </p:txBody>
        </p:sp>
      </p:grpSp>
      <p:grpSp>
        <p:nvGrpSpPr>
          <p:cNvPr id="526353" name="Group 17"/>
          <p:cNvGrpSpPr>
            <a:grpSpLocks/>
          </p:cNvGrpSpPr>
          <p:nvPr/>
        </p:nvGrpSpPr>
        <p:grpSpPr bwMode="auto">
          <a:xfrm>
            <a:off x="4120444" y="823737"/>
            <a:ext cx="2540000" cy="3434291"/>
            <a:chOff x="2426" y="1071"/>
            <a:chExt cx="1440" cy="2337"/>
          </a:xfrm>
        </p:grpSpPr>
        <p:sp>
          <p:nvSpPr>
            <p:cNvPr id="58393" name="Rectangle 18"/>
            <p:cNvSpPr>
              <a:spLocks noChangeArrowheads="1"/>
            </p:cNvSpPr>
            <p:nvPr/>
          </p:nvSpPr>
          <p:spPr bwMode="auto">
            <a:xfrm>
              <a:off x="2426" y="1440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394" name="Rectangle 19"/>
            <p:cNvSpPr>
              <a:spLocks noChangeArrowheads="1"/>
            </p:cNvSpPr>
            <p:nvPr/>
          </p:nvSpPr>
          <p:spPr bwMode="auto">
            <a:xfrm>
              <a:off x="2714" y="1440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58395" name="Rectangle 20"/>
            <p:cNvSpPr>
              <a:spLocks noChangeArrowheads="1"/>
            </p:cNvSpPr>
            <p:nvPr/>
          </p:nvSpPr>
          <p:spPr bwMode="auto">
            <a:xfrm>
              <a:off x="2426" y="1824"/>
              <a:ext cx="288" cy="1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58396" name="Rectangle 21"/>
            <p:cNvSpPr>
              <a:spLocks noChangeArrowheads="1"/>
            </p:cNvSpPr>
            <p:nvPr/>
          </p:nvSpPr>
          <p:spPr bwMode="auto">
            <a:xfrm>
              <a:off x="2714" y="1824"/>
              <a:ext cx="288" cy="1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2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2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2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58397" name="Rectangle 22"/>
            <p:cNvSpPr>
              <a:spLocks noChangeArrowheads="1"/>
            </p:cNvSpPr>
            <p:nvPr/>
          </p:nvSpPr>
          <p:spPr bwMode="auto">
            <a:xfrm>
              <a:off x="3002" y="1440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58398" name="Rectangle 23"/>
            <p:cNvSpPr>
              <a:spLocks noChangeArrowheads="1"/>
            </p:cNvSpPr>
            <p:nvPr/>
          </p:nvSpPr>
          <p:spPr bwMode="auto">
            <a:xfrm>
              <a:off x="3290" y="1440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58399" name="Rectangle 24"/>
            <p:cNvSpPr>
              <a:spLocks noChangeArrowheads="1"/>
            </p:cNvSpPr>
            <p:nvPr/>
          </p:nvSpPr>
          <p:spPr bwMode="auto">
            <a:xfrm>
              <a:off x="3002" y="1824"/>
              <a:ext cx="288" cy="1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 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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</a:t>
              </a:r>
            </a:p>
          </p:txBody>
        </p:sp>
        <p:sp>
          <p:nvSpPr>
            <p:cNvPr id="58400" name="Rectangle 25"/>
            <p:cNvSpPr>
              <a:spLocks noChangeArrowheads="1"/>
            </p:cNvSpPr>
            <p:nvPr/>
          </p:nvSpPr>
          <p:spPr bwMode="auto">
            <a:xfrm>
              <a:off x="3290" y="1824"/>
              <a:ext cx="288" cy="1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10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19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20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10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10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10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20</a:t>
              </a:r>
            </a:p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10</a:t>
              </a:r>
            </a:p>
          </p:txBody>
        </p:sp>
        <p:sp>
          <p:nvSpPr>
            <p:cNvPr id="58401" name="Rectangle 26"/>
            <p:cNvSpPr>
              <a:spLocks noChangeArrowheads="1"/>
            </p:cNvSpPr>
            <p:nvPr/>
          </p:nvSpPr>
          <p:spPr bwMode="auto">
            <a:xfrm>
              <a:off x="3578" y="1440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8402" name="Rectangle 27"/>
            <p:cNvSpPr>
              <a:spLocks noChangeArrowheads="1"/>
            </p:cNvSpPr>
            <p:nvPr/>
          </p:nvSpPr>
          <p:spPr bwMode="auto">
            <a:xfrm>
              <a:off x="3578" y="1824"/>
              <a:ext cx="288" cy="1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b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b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b</a:t>
              </a:r>
            </a:p>
            <a:p>
              <a:pPr algn="ctr"/>
              <a:r>
                <a:rPr lang="en-US" altLang="zh-CN" sz="1778" i="1" dirty="0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b</a:t>
              </a:r>
            </a:p>
          </p:txBody>
        </p:sp>
        <p:graphicFrame>
          <p:nvGraphicFramePr>
            <p:cNvPr id="58403" name="Object 28"/>
            <p:cNvGraphicFramePr>
              <a:graphicFrameLocks noChangeAspect="1"/>
            </p:cNvGraphicFramePr>
            <p:nvPr/>
          </p:nvGraphicFramePr>
          <p:xfrm>
            <a:off x="3774" y="1296"/>
            <a:ext cx="88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39639" imgH="291973" progId="Equation.3">
                    <p:embed/>
                  </p:oleObj>
                </mc:Choice>
                <mc:Fallback>
                  <p:oleObj name="Equation" r:id="rId2" imgW="139639" imgH="291973" progId="Equation.3">
                    <p:embed/>
                    <p:pic>
                      <p:nvPicPr>
                        <p:cNvPr id="58403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4" y="1296"/>
                          <a:ext cx="88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04" name="Rectangle 29"/>
            <p:cNvSpPr>
              <a:spLocks noChangeArrowheads="1"/>
            </p:cNvSpPr>
            <p:nvPr/>
          </p:nvSpPr>
          <p:spPr bwMode="auto">
            <a:xfrm>
              <a:off x="2618" y="1071"/>
              <a:ext cx="1104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tabLst>
                  <a:tab pos="3149600" algn="ctr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3149600" algn="ctr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3149600" algn="ctr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3149600" algn="ctr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3149600" algn="ctr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149600" algn="ctr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149600" algn="ctr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149600" algn="ctr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149600" algn="ctr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35000"/>
                </a:spcBef>
                <a:buClr>
                  <a:schemeClr val="tx2"/>
                </a:buClr>
                <a:buFont typeface="Monotype Sorts"/>
                <a:buNone/>
              </a:pPr>
              <a:r>
                <a:rPr kumimoji="1" lang="en-US" altLang="zh-CN" sz="2400" b="1" i="1" dirty="0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kumimoji="1" lang="en-US" altLang="zh-CN" sz="2400" b="1" dirty="0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x</a:t>
              </a:r>
              <a:r>
                <a:rPr kumimoji="1" lang="en-US" altLang="zh-CN" sz="2400" b="1" dirty="0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 </a:t>
              </a:r>
              <a:r>
                <a:rPr kumimoji="1" lang="en-US" altLang="zh-CN" sz="2400" b="1" i="1" dirty="0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s</a:t>
              </a:r>
              <a:endParaRPr kumimoji="1" lang="en-US" altLang="zh-CN" sz="2400" b="1" dirty="0">
                <a:solidFill>
                  <a:schemeClr val="folHlin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26366" name="Group 30"/>
          <p:cNvGrpSpPr>
            <a:grpSpLocks/>
          </p:cNvGrpSpPr>
          <p:nvPr/>
        </p:nvGrpSpPr>
        <p:grpSpPr bwMode="auto">
          <a:xfrm>
            <a:off x="7082014" y="1400527"/>
            <a:ext cx="2540000" cy="1990551"/>
            <a:chOff x="4105" y="1464"/>
            <a:chExt cx="1440" cy="1354"/>
          </a:xfrm>
        </p:grpSpPr>
        <p:grpSp>
          <p:nvGrpSpPr>
            <p:cNvPr id="58375" name="Group 31"/>
            <p:cNvGrpSpPr>
              <a:grpSpLocks/>
            </p:cNvGrpSpPr>
            <p:nvPr/>
          </p:nvGrpSpPr>
          <p:grpSpPr bwMode="auto">
            <a:xfrm>
              <a:off x="4105" y="1842"/>
              <a:ext cx="1440" cy="976"/>
              <a:chOff x="2144" y="3154"/>
              <a:chExt cx="1440" cy="976"/>
            </a:xfrm>
          </p:grpSpPr>
          <p:sp>
            <p:nvSpPr>
              <p:cNvPr id="58377" name="Rectangle 32"/>
              <p:cNvSpPr>
                <a:spLocks noChangeArrowheads="1"/>
              </p:cNvSpPr>
              <p:nvPr/>
            </p:nvSpPr>
            <p:spPr bwMode="auto">
              <a:xfrm>
                <a:off x="2144" y="3154"/>
                <a:ext cx="288" cy="33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58378" name="Rectangle 33"/>
              <p:cNvSpPr>
                <a:spLocks noChangeArrowheads="1"/>
              </p:cNvSpPr>
              <p:nvPr/>
            </p:nvSpPr>
            <p:spPr bwMode="auto">
              <a:xfrm>
                <a:off x="2432" y="3154"/>
                <a:ext cx="288" cy="33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</a:t>
                </a:r>
              </a:p>
            </p:txBody>
          </p:sp>
          <p:sp>
            <p:nvSpPr>
              <p:cNvPr id="58379" name="Rectangle 34"/>
              <p:cNvSpPr>
                <a:spLocks noChangeArrowheads="1"/>
              </p:cNvSpPr>
              <p:nvPr/>
            </p:nvSpPr>
            <p:spPr bwMode="auto">
              <a:xfrm>
                <a:off x="2720" y="3154"/>
                <a:ext cx="288" cy="33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58380" name="Rectangle 35"/>
              <p:cNvSpPr>
                <a:spLocks noChangeArrowheads="1"/>
              </p:cNvSpPr>
              <p:nvPr/>
            </p:nvSpPr>
            <p:spPr bwMode="auto">
              <a:xfrm>
                <a:off x="3008" y="3154"/>
                <a:ext cx="288" cy="33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</a:t>
                </a:r>
              </a:p>
            </p:txBody>
          </p:sp>
          <p:sp>
            <p:nvSpPr>
              <p:cNvPr id="58381" name="Rectangle 36"/>
              <p:cNvSpPr>
                <a:spLocks noChangeArrowheads="1"/>
              </p:cNvSpPr>
              <p:nvPr/>
            </p:nvSpPr>
            <p:spPr bwMode="auto">
              <a:xfrm>
                <a:off x="3296" y="3154"/>
                <a:ext cx="288" cy="33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</a:p>
            </p:txBody>
          </p:sp>
          <p:sp>
            <p:nvSpPr>
              <p:cNvPr id="58382" name="Rectangle 37"/>
              <p:cNvSpPr>
                <a:spLocks noChangeArrowheads="1"/>
              </p:cNvSpPr>
              <p:nvPr/>
            </p:nvSpPr>
            <p:spPr bwMode="auto">
              <a:xfrm>
                <a:off x="2144" y="3521"/>
                <a:ext cx="304" cy="6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70000"/>
                  </a:lnSpc>
                </a:pPr>
                <a:endParaRPr lang="zh-CN" altLang="zh-CN" sz="1556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8383" name="Rectangle 38"/>
              <p:cNvSpPr>
                <a:spLocks noChangeArrowheads="1"/>
              </p:cNvSpPr>
              <p:nvPr/>
            </p:nvSpPr>
            <p:spPr bwMode="auto">
              <a:xfrm>
                <a:off x="2432" y="3521"/>
                <a:ext cx="288" cy="6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556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8384" name="Rectangle 39"/>
              <p:cNvSpPr>
                <a:spLocks noChangeArrowheads="1"/>
              </p:cNvSpPr>
              <p:nvPr/>
            </p:nvSpPr>
            <p:spPr bwMode="auto">
              <a:xfrm>
                <a:off x="2720" y="3521"/>
                <a:ext cx="271" cy="6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556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8385" name="Rectangle 40"/>
              <p:cNvSpPr>
                <a:spLocks noChangeArrowheads="1"/>
              </p:cNvSpPr>
              <p:nvPr/>
            </p:nvSpPr>
            <p:spPr bwMode="auto">
              <a:xfrm>
                <a:off x="2992" y="3521"/>
                <a:ext cx="303" cy="6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556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8386" name="Rectangle 41"/>
              <p:cNvSpPr>
                <a:spLocks noChangeArrowheads="1"/>
              </p:cNvSpPr>
              <p:nvPr/>
            </p:nvSpPr>
            <p:spPr bwMode="auto">
              <a:xfrm>
                <a:off x="3287" y="3521"/>
                <a:ext cx="288" cy="6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556" i="1"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8387" name="Text Box 42"/>
              <p:cNvSpPr txBox="1">
                <a:spLocks noChangeArrowheads="1"/>
              </p:cNvSpPr>
              <p:nvPr/>
            </p:nvSpPr>
            <p:spPr bwMode="auto">
              <a:xfrm>
                <a:off x="2198" y="3616"/>
                <a:ext cx="105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556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8388" name="Text Box 43"/>
              <p:cNvSpPr txBox="1">
                <a:spLocks noChangeArrowheads="1"/>
              </p:cNvSpPr>
              <p:nvPr/>
            </p:nvSpPr>
            <p:spPr bwMode="auto">
              <a:xfrm>
                <a:off x="2179" y="3495"/>
                <a:ext cx="176" cy="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</a:t>
                </a:r>
              </a:p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</a:t>
                </a:r>
              </a:p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</a:t>
                </a:r>
              </a:p>
            </p:txBody>
          </p:sp>
          <p:sp>
            <p:nvSpPr>
              <p:cNvPr id="58389" name="Text Box 44"/>
              <p:cNvSpPr txBox="1">
                <a:spLocks noChangeArrowheads="1"/>
              </p:cNvSpPr>
              <p:nvPr/>
            </p:nvSpPr>
            <p:spPr bwMode="auto">
              <a:xfrm>
                <a:off x="2480" y="3526"/>
                <a:ext cx="173" cy="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1</a:t>
                </a:r>
              </a:p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2</a:t>
                </a:r>
              </a:p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2</a:t>
                </a:r>
              </a:p>
            </p:txBody>
          </p:sp>
          <p:sp>
            <p:nvSpPr>
              <p:cNvPr id="58390" name="Text Box 45"/>
              <p:cNvSpPr txBox="1">
                <a:spLocks noChangeArrowheads="1"/>
              </p:cNvSpPr>
              <p:nvPr/>
            </p:nvSpPr>
            <p:spPr bwMode="auto">
              <a:xfrm>
                <a:off x="2785" y="3489"/>
                <a:ext cx="176" cy="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</a:t>
                </a:r>
              </a:p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</a:t>
                </a:r>
              </a:p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</a:t>
                </a:r>
              </a:p>
            </p:txBody>
          </p:sp>
          <p:sp>
            <p:nvSpPr>
              <p:cNvPr id="58391" name="Text Box 46"/>
              <p:cNvSpPr txBox="1">
                <a:spLocks noChangeArrowheads="1"/>
              </p:cNvSpPr>
              <p:nvPr/>
            </p:nvSpPr>
            <p:spPr bwMode="auto">
              <a:xfrm>
                <a:off x="2983" y="3513"/>
                <a:ext cx="327" cy="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 dirty="0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10</a:t>
                </a:r>
              </a:p>
              <a:p>
                <a:pPr algn="ctr"/>
                <a:r>
                  <a:rPr lang="en-US" altLang="zh-CN" sz="1556" i="1" dirty="0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10</a:t>
                </a:r>
              </a:p>
              <a:p>
                <a:pPr algn="ctr"/>
                <a:r>
                  <a:rPr lang="en-US" altLang="zh-CN" sz="1556" i="1" dirty="0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20</a:t>
                </a:r>
              </a:p>
            </p:txBody>
          </p:sp>
          <p:sp>
            <p:nvSpPr>
              <p:cNvPr id="58392" name="Text Box 47"/>
              <p:cNvSpPr txBox="1">
                <a:spLocks noChangeArrowheads="1"/>
              </p:cNvSpPr>
              <p:nvPr/>
            </p:nvSpPr>
            <p:spPr bwMode="auto">
              <a:xfrm>
                <a:off x="3330" y="3514"/>
                <a:ext cx="196" cy="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a</a:t>
                </a:r>
              </a:p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a</a:t>
                </a:r>
              </a:p>
              <a:p>
                <a:pPr algn="ctr"/>
                <a:r>
                  <a:rPr lang="en-US" altLang="zh-CN" sz="1556" i="1">
                    <a:latin typeface="Courier New" panose="02070309020205020404" pitchFamily="49" charset="0"/>
                    <a:cs typeface="Courier New" panose="02070309020205020404" pitchFamily="49" charset="0"/>
                    <a:sym typeface="Symbol" panose="05050102010706020507" pitchFamily="18" charset="2"/>
                  </a:rPr>
                  <a:t>b</a:t>
                </a:r>
              </a:p>
            </p:txBody>
          </p:sp>
        </p:grpSp>
        <p:sp>
          <p:nvSpPr>
            <p:cNvPr id="58376" name="Rectangle 48"/>
            <p:cNvSpPr>
              <a:spLocks noChangeArrowheads="1"/>
            </p:cNvSpPr>
            <p:nvPr/>
          </p:nvSpPr>
          <p:spPr bwMode="auto">
            <a:xfrm>
              <a:off x="4287" y="1464"/>
              <a:ext cx="1152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</a:t>
              </a:r>
              <a:r>
                <a:rPr kumimoji="1" lang="en-US" altLang="zh-CN" sz="2400" b="1" baseline="-25000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A=C</a:t>
              </a:r>
              <a:r>
                <a:rPr kumimoji="1" lang="en-US" altLang="zh-CN" sz="2400" b="1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r x s</a:t>
              </a:r>
              <a:r>
                <a:rPr kumimoji="1" lang="en-US" altLang="zh-CN" sz="2400" b="1">
                  <a:solidFill>
                    <a:schemeClr val="folHlink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)</a:t>
              </a:r>
            </a:p>
          </p:txBody>
        </p:sp>
      </p:grp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2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26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766" y="99316"/>
            <a:ext cx="8968748" cy="5334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dirty="0">
                <a:highlight>
                  <a:srgbClr val="FFFF00"/>
                </a:highlight>
              </a:rPr>
              <a:t>笛卡尔积运算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841276"/>
            <a:ext cx="9001000" cy="48955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求数学成绩比王红同学高的学生</a:t>
            </a:r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1213556" y="4810254"/>
            <a:ext cx="8283037" cy="63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667">
                <a:latin typeface="Times New Roman" panose="02020603050405020304" pitchFamily="18" charset="0"/>
                <a:sym typeface="Symbol" panose="05050102010706020507" pitchFamily="18" charset="2"/>
              </a:rPr>
              <a:t>∏</a:t>
            </a:r>
            <a:r>
              <a:rPr kumimoji="1" lang="en-US" altLang="zh-CN" sz="2667" b="1" baseline="-25000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S.</a:t>
            </a:r>
            <a:r>
              <a:rPr kumimoji="1" lang="zh-CN" altLang="en-US" sz="2667" b="1" baseline="-25000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姓名</a:t>
            </a:r>
            <a:r>
              <a:rPr kumimoji="1" lang="en-US" altLang="zh-CN" sz="2667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sz="2667" b="1" baseline="-25000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667" b="1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kumimoji="1" lang="en-US" altLang="zh-CN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R.</a:t>
            </a:r>
            <a:r>
              <a:rPr kumimoji="1" lang="zh-CN" altLang="en-US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成绩</a:t>
            </a:r>
            <a:r>
              <a:rPr kumimoji="1" lang="en-US" altLang="zh-CN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S.</a:t>
            </a:r>
            <a:r>
              <a:rPr kumimoji="1" lang="zh-CN" altLang="en-US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成绩  </a:t>
            </a:r>
            <a:r>
              <a:rPr kumimoji="1" lang="en-US" altLang="zh-CN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R.</a:t>
            </a:r>
            <a:r>
              <a:rPr kumimoji="1" lang="zh-CN" altLang="en-US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课程</a:t>
            </a:r>
            <a:r>
              <a:rPr kumimoji="1" lang="en-US" altLang="zh-CN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=</a:t>
            </a:r>
            <a:r>
              <a:rPr kumimoji="1" lang="zh-CN" altLang="en-US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数学  </a:t>
            </a:r>
            <a:r>
              <a:rPr kumimoji="1" lang="en-US" altLang="zh-CN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S.</a:t>
            </a:r>
            <a:r>
              <a:rPr kumimoji="1" lang="zh-CN" altLang="en-US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课程</a:t>
            </a:r>
            <a:r>
              <a:rPr kumimoji="1" lang="en-US" altLang="zh-CN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=</a:t>
            </a:r>
            <a:r>
              <a:rPr kumimoji="1" lang="zh-CN" altLang="en-US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数学  </a:t>
            </a:r>
            <a:r>
              <a:rPr kumimoji="1" lang="en-US" altLang="zh-CN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R.</a:t>
            </a:r>
            <a:r>
              <a:rPr kumimoji="1" lang="zh-CN" altLang="en-US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姓名</a:t>
            </a:r>
            <a:r>
              <a:rPr kumimoji="1" lang="en-US" altLang="zh-CN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=</a:t>
            </a:r>
            <a:r>
              <a:rPr kumimoji="1" lang="zh-CN" altLang="en-US" sz="2222" b="1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王红</a:t>
            </a:r>
            <a:r>
              <a:rPr kumimoji="1" lang="zh-CN" altLang="en-US" sz="2667" baseline="-200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667">
                <a:latin typeface="Times New Roman" panose="02020603050405020304" pitchFamily="18" charset="0"/>
                <a:sym typeface="Symbol" panose="05050102010706020507" pitchFamily="18" charset="2"/>
              </a:rPr>
              <a:t>(R</a:t>
            </a:r>
            <a:r>
              <a:rPr kumimoji="1" lang="en-US" altLang="zh-CN" sz="3556"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kumimoji="1" lang="en-US" altLang="zh-CN" sz="2667" baseline="-1800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kumimoji="1" lang="en-US" altLang="zh-CN" sz="2667">
                <a:latin typeface="Times New Roman" panose="02020603050405020304" pitchFamily="18" charset="0"/>
                <a:sym typeface="Symbol" panose="05050102010706020507" pitchFamily="18" charset="2"/>
              </a:rPr>
              <a:t>( R))</a:t>
            </a:r>
          </a:p>
        </p:txBody>
      </p:sp>
      <p:grpSp>
        <p:nvGrpSpPr>
          <p:cNvPr id="59397" name="Group 5"/>
          <p:cNvGrpSpPr>
            <a:grpSpLocks/>
          </p:cNvGrpSpPr>
          <p:nvPr/>
        </p:nvGrpSpPr>
        <p:grpSpPr bwMode="auto">
          <a:xfrm>
            <a:off x="4275667" y="982616"/>
            <a:ext cx="2455333" cy="1839737"/>
            <a:chOff x="1920" y="1135"/>
            <a:chExt cx="1392" cy="1252"/>
          </a:xfrm>
        </p:grpSpPr>
        <p:grpSp>
          <p:nvGrpSpPr>
            <p:cNvPr id="59446" name="Group 6"/>
            <p:cNvGrpSpPr>
              <a:grpSpLocks/>
            </p:cNvGrpSpPr>
            <p:nvPr/>
          </p:nvGrpSpPr>
          <p:grpSpPr bwMode="auto">
            <a:xfrm>
              <a:off x="1920" y="1535"/>
              <a:ext cx="1392" cy="852"/>
              <a:chOff x="576" y="2928"/>
              <a:chExt cx="1536" cy="996"/>
            </a:xfrm>
          </p:grpSpPr>
          <p:sp>
            <p:nvSpPr>
              <p:cNvPr id="59448" name="Rectangle 7"/>
              <p:cNvSpPr>
                <a:spLocks noChangeArrowheads="1"/>
              </p:cNvSpPr>
              <p:nvPr/>
            </p:nvSpPr>
            <p:spPr bwMode="auto">
              <a:xfrm>
                <a:off x="1600" y="3675"/>
                <a:ext cx="5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en-US" altLang="zh-CN" sz="1778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89</a:t>
                </a:r>
              </a:p>
            </p:txBody>
          </p:sp>
          <p:sp>
            <p:nvSpPr>
              <p:cNvPr id="59449" name="Rectangle 8"/>
              <p:cNvSpPr>
                <a:spLocks noChangeArrowheads="1"/>
              </p:cNvSpPr>
              <p:nvPr/>
            </p:nvSpPr>
            <p:spPr bwMode="auto">
              <a:xfrm>
                <a:off x="1088" y="3675"/>
                <a:ext cx="5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778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数学</a:t>
                </a:r>
              </a:p>
            </p:txBody>
          </p:sp>
          <p:sp>
            <p:nvSpPr>
              <p:cNvPr id="59450" name="Rectangle 9"/>
              <p:cNvSpPr>
                <a:spLocks noChangeArrowheads="1"/>
              </p:cNvSpPr>
              <p:nvPr/>
            </p:nvSpPr>
            <p:spPr bwMode="auto">
              <a:xfrm>
                <a:off x="576" y="3675"/>
                <a:ext cx="5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778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张军</a:t>
                </a:r>
              </a:p>
            </p:txBody>
          </p:sp>
          <p:sp>
            <p:nvSpPr>
              <p:cNvPr id="59451" name="Rectangle 10"/>
              <p:cNvSpPr>
                <a:spLocks noChangeArrowheads="1"/>
              </p:cNvSpPr>
              <p:nvPr/>
            </p:nvSpPr>
            <p:spPr bwMode="auto">
              <a:xfrm>
                <a:off x="1600" y="3426"/>
                <a:ext cx="512" cy="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en-US" altLang="zh-CN" sz="1778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86</a:t>
                </a:r>
              </a:p>
            </p:txBody>
          </p:sp>
          <p:sp>
            <p:nvSpPr>
              <p:cNvPr id="59452" name="Rectangle 11"/>
              <p:cNvSpPr>
                <a:spLocks noChangeArrowheads="1"/>
              </p:cNvSpPr>
              <p:nvPr/>
            </p:nvSpPr>
            <p:spPr bwMode="auto">
              <a:xfrm>
                <a:off x="1088" y="3426"/>
                <a:ext cx="512" cy="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778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数学</a:t>
                </a:r>
              </a:p>
            </p:txBody>
          </p:sp>
          <p:sp>
            <p:nvSpPr>
              <p:cNvPr id="59453" name="Rectangle 12"/>
              <p:cNvSpPr>
                <a:spLocks noChangeArrowheads="1"/>
              </p:cNvSpPr>
              <p:nvPr/>
            </p:nvSpPr>
            <p:spPr bwMode="auto">
              <a:xfrm>
                <a:off x="576" y="3426"/>
                <a:ext cx="512" cy="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778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王红</a:t>
                </a:r>
              </a:p>
            </p:txBody>
          </p:sp>
          <p:sp>
            <p:nvSpPr>
              <p:cNvPr id="59454" name="Rectangle 13"/>
              <p:cNvSpPr>
                <a:spLocks noChangeArrowheads="1"/>
              </p:cNvSpPr>
              <p:nvPr/>
            </p:nvSpPr>
            <p:spPr bwMode="auto">
              <a:xfrm>
                <a:off x="1600" y="3177"/>
                <a:ext cx="5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en-US" altLang="zh-CN" sz="1778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93</a:t>
                </a:r>
              </a:p>
            </p:txBody>
          </p:sp>
          <p:sp>
            <p:nvSpPr>
              <p:cNvPr id="59455" name="Rectangle 14"/>
              <p:cNvSpPr>
                <a:spLocks noChangeArrowheads="1"/>
              </p:cNvSpPr>
              <p:nvPr/>
            </p:nvSpPr>
            <p:spPr bwMode="auto">
              <a:xfrm>
                <a:off x="1088" y="3177"/>
                <a:ext cx="5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778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物理</a:t>
                </a:r>
              </a:p>
            </p:txBody>
          </p:sp>
          <p:sp>
            <p:nvSpPr>
              <p:cNvPr id="59456" name="Rectangle 15"/>
              <p:cNvSpPr>
                <a:spLocks noChangeArrowheads="1"/>
              </p:cNvSpPr>
              <p:nvPr/>
            </p:nvSpPr>
            <p:spPr bwMode="auto">
              <a:xfrm>
                <a:off x="576" y="3177"/>
                <a:ext cx="5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778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张军</a:t>
                </a:r>
              </a:p>
            </p:txBody>
          </p:sp>
          <p:sp>
            <p:nvSpPr>
              <p:cNvPr id="59457" name="Rectangle 16"/>
              <p:cNvSpPr>
                <a:spLocks noChangeArrowheads="1"/>
              </p:cNvSpPr>
              <p:nvPr/>
            </p:nvSpPr>
            <p:spPr bwMode="auto">
              <a:xfrm>
                <a:off x="1600" y="2928"/>
                <a:ext cx="512" cy="2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778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成绩</a:t>
                </a:r>
              </a:p>
            </p:txBody>
          </p:sp>
          <p:sp>
            <p:nvSpPr>
              <p:cNvPr id="59458" name="Rectangle 17"/>
              <p:cNvSpPr>
                <a:spLocks noChangeArrowheads="1"/>
              </p:cNvSpPr>
              <p:nvPr/>
            </p:nvSpPr>
            <p:spPr bwMode="auto">
              <a:xfrm>
                <a:off x="1088" y="2928"/>
                <a:ext cx="512" cy="2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778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</a:t>
                </a:r>
              </a:p>
            </p:txBody>
          </p:sp>
          <p:sp>
            <p:nvSpPr>
              <p:cNvPr id="59459" name="Rectangle 18"/>
              <p:cNvSpPr>
                <a:spLocks noChangeArrowheads="1"/>
              </p:cNvSpPr>
              <p:nvPr/>
            </p:nvSpPr>
            <p:spPr bwMode="auto">
              <a:xfrm>
                <a:off x="576" y="2928"/>
                <a:ext cx="512" cy="2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778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姓名</a:t>
                </a:r>
              </a:p>
            </p:txBody>
          </p:sp>
          <p:sp>
            <p:nvSpPr>
              <p:cNvPr id="59460" name="Line 19"/>
              <p:cNvSpPr>
                <a:spLocks noChangeShapeType="1"/>
              </p:cNvSpPr>
              <p:nvPr/>
            </p:nvSpPr>
            <p:spPr bwMode="auto">
              <a:xfrm>
                <a:off x="576" y="2928"/>
                <a:ext cx="153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  <p:sp>
            <p:nvSpPr>
              <p:cNvPr id="59461" name="Line 20"/>
              <p:cNvSpPr>
                <a:spLocks noChangeShapeType="1"/>
              </p:cNvSpPr>
              <p:nvPr/>
            </p:nvSpPr>
            <p:spPr bwMode="auto">
              <a:xfrm>
                <a:off x="576" y="3177"/>
                <a:ext cx="15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  <p:sp>
            <p:nvSpPr>
              <p:cNvPr id="59462" name="Line 21"/>
              <p:cNvSpPr>
                <a:spLocks noChangeShapeType="1"/>
              </p:cNvSpPr>
              <p:nvPr/>
            </p:nvSpPr>
            <p:spPr bwMode="auto">
              <a:xfrm>
                <a:off x="576" y="3426"/>
                <a:ext cx="15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  <p:sp>
            <p:nvSpPr>
              <p:cNvPr id="59463" name="Line 22"/>
              <p:cNvSpPr>
                <a:spLocks noChangeShapeType="1"/>
              </p:cNvSpPr>
              <p:nvPr/>
            </p:nvSpPr>
            <p:spPr bwMode="auto">
              <a:xfrm>
                <a:off x="576" y="3675"/>
                <a:ext cx="15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  <p:sp>
            <p:nvSpPr>
              <p:cNvPr id="59464" name="Line 23"/>
              <p:cNvSpPr>
                <a:spLocks noChangeShapeType="1"/>
              </p:cNvSpPr>
              <p:nvPr/>
            </p:nvSpPr>
            <p:spPr bwMode="auto">
              <a:xfrm>
                <a:off x="576" y="3924"/>
                <a:ext cx="153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  <p:sp>
            <p:nvSpPr>
              <p:cNvPr id="59465" name="Line 24"/>
              <p:cNvSpPr>
                <a:spLocks noChangeShapeType="1"/>
              </p:cNvSpPr>
              <p:nvPr/>
            </p:nvSpPr>
            <p:spPr bwMode="auto">
              <a:xfrm>
                <a:off x="576" y="2928"/>
                <a:ext cx="0" cy="99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  <p:sp>
            <p:nvSpPr>
              <p:cNvPr id="59466" name="Line 25"/>
              <p:cNvSpPr>
                <a:spLocks noChangeShapeType="1"/>
              </p:cNvSpPr>
              <p:nvPr/>
            </p:nvSpPr>
            <p:spPr bwMode="auto">
              <a:xfrm>
                <a:off x="1088" y="2928"/>
                <a:ext cx="0" cy="9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  <p:sp>
            <p:nvSpPr>
              <p:cNvPr id="59467" name="Line 26"/>
              <p:cNvSpPr>
                <a:spLocks noChangeShapeType="1"/>
              </p:cNvSpPr>
              <p:nvPr/>
            </p:nvSpPr>
            <p:spPr bwMode="auto">
              <a:xfrm>
                <a:off x="1600" y="2928"/>
                <a:ext cx="0" cy="9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  <p:sp>
            <p:nvSpPr>
              <p:cNvPr id="59468" name="Line 27"/>
              <p:cNvSpPr>
                <a:spLocks noChangeShapeType="1"/>
              </p:cNvSpPr>
              <p:nvPr/>
            </p:nvSpPr>
            <p:spPr bwMode="auto">
              <a:xfrm>
                <a:off x="2112" y="2928"/>
                <a:ext cx="0" cy="99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556"/>
              </a:p>
            </p:txBody>
          </p:sp>
        </p:grpSp>
        <p:sp>
          <p:nvSpPr>
            <p:cNvPr id="59447" name="Text Box 28"/>
            <p:cNvSpPr txBox="1">
              <a:spLocks noChangeArrowheads="1"/>
            </p:cNvSpPr>
            <p:nvPr/>
          </p:nvSpPr>
          <p:spPr bwMode="auto">
            <a:xfrm>
              <a:off x="2290" y="1135"/>
              <a:ext cx="720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3111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</a:p>
          </p:txBody>
        </p:sp>
      </p:grpSp>
      <p:grpSp>
        <p:nvGrpSpPr>
          <p:cNvPr id="528413" name="Group 29"/>
          <p:cNvGrpSpPr>
            <a:grpSpLocks/>
          </p:cNvGrpSpPr>
          <p:nvPr/>
        </p:nvGrpSpPr>
        <p:grpSpPr bwMode="auto">
          <a:xfrm>
            <a:off x="1044222" y="2915837"/>
            <a:ext cx="8805333" cy="1786820"/>
            <a:chOff x="336" y="2387"/>
            <a:chExt cx="4992" cy="1215"/>
          </a:xfrm>
        </p:grpSpPr>
        <p:grpSp>
          <p:nvGrpSpPr>
            <p:cNvPr id="59400" name="Group 30"/>
            <p:cNvGrpSpPr>
              <a:grpSpLocks/>
            </p:cNvGrpSpPr>
            <p:nvPr/>
          </p:nvGrpSpPr>
          <p:grpSpPr bwMode="auto">
            <a:xfrm>
              <a:off x="336" y="2750"/>
              <a:ext cx="4992" cy="852"/>
              <a:chOff x="336" y="3324"/>
              <a:chExt cx="4992" cy="852"/>
            </a:xfrm>
          </p:grpSpPr>
          <p:grpSp>
            <p:nvGrpSpPr>
              <p:cNvPr id="59402" name="Group 31"/>
              <p:cNvGrpSpPr>
                <a:grpSpLocks/>
              </p:cNvGrpSpPr>
              <p:nvPr/>
            </p:nvGrpSpPr>
            <p:grpSpPr bwMode="auto">
              <a:xfrm>
                <a:off x="336" y="3324"/>
                <a:ext cx="2535" cy="852"/>
                <a:chOff x="576" y="2928"/>
                <a:chExt cx="1536" cy="996"/>
              </a:xfrm>
            </p:grpSpPr>
            <p:sp>
              <p:nvSpPr>
                <p:cNvPr id="59425" name="Rectangle 32"/>
                <p:cNvSpPr>
                  <a:spLocks noChangeArrowheads="1"/>
                </p:cNvSpPr>
                <p:nvPr/>
              </p:nvSpPr>
              <p:spPr bwMode="auto">
                <a:xfrm>
                  <a:off x="1600" y="3675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>
                      <a:solidFill>
                        <a:schemeClr val="hlin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86</a:t>
                  </a:r>
                </a:p>
              </p:txBody>
            </p:sp>
            <p:sp>
              <p:nvSpPr>
                <p:cNvPr id="59426" name="Rectangle 33"/>
                <p:cNvSpPr>
                  <a:spLocks noChangeArrowheads="1"/>
                </p:cNvSpPr>
                <p:nvPr/>
              </p:nvSpPr>
              <p:spPr bwMode="auto">
                <a:xfrm>
                  <a:off x="1088" y="3675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>
                      <a:solidFill>
                        <a:schemeClr val="hlin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数学</a:t>
                  </a:r>
                </a:p>
              </p:txBody>
            </p:sp>
            <p:sp>
              <p:nvSpPr>
                <p:cNvPr id="59427" name="Rectangle 34"/>
                <p:cNvSpPr>
                  <a:spLocks noChangeArrowheads="1"/>
                </p:cNvSpPr>
                <p:nvPr/>
              </p:nvSpPr>
              <p:spPr bwMode="auto">
                <a:xfrm>
                  <a:off x="576" y="3675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>
                      <a:solidFill>
                        <a:schemeClr val="hlin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王红</a:t>
                  </a:r>
                </a:p>
              </p:txBody>
            </p:sp>
            <p:sp>
              <p:nvSpPr>
                <p:cNvPr id="59428" name="Rectangle 35"/>
                <p:cNvSpPr>
                  <a:spLocks noChangeArrowheads="1"/>
                </p:cNvSpPr>
                <p:nvPr/>
              </p:nvSpPr>
              <p:spPr bwMode="auto">
                <a:xfrm>
                  <a:off x="1600" y="3426"/>
                  <a:ext cx="512" cy="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86</a:t>
                  </a:r>
                </a:p>
              </p:txBody>
            </p:sp>
            <p:sp>
              <p:nvSpPr>
                <p:cNvPr id="59429" name="Rectangle 36"/>
                <p:cNvSpPr>
                  <a:spLocks noChangeArrowheads="1"/>
                </p:cNvSpPr>
                <p:nvPr/>
              </p:nvSpPr>
              <p:spPr bwMode="auto">
                <a:xfrm>
                  <a:off x="1088" y="3426"/>
                  <a:ext cx="512" cy="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数学</a:t>
                  </a:r>
                </a:p>
              </p:txBody>
            </p:sp>
            <p:sp>
              <p:nvSpPr>
                <p:cNvPr id="59430" name="Rectangle 37"/>
                <p:cNvSpPr>
                  <a:spLocks noChangeArrowheads="1"/>
                </p:cNvSpPr>
                <p:nvPr/>
              </p:nvSpPr>
              <p:spPr bwMode="auto">
                <a:xfrm>
                  <a:off x="576" y="3426"/>
                  <a:ext cx="512" cy="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王红</a:t>
                  </a:r>
                </a:p>
              </p:txBody>
            </p:sp>
            <p:sp>
              <p:nvSpPr>
                <p:cNvPr id="59431" name="Rectangle 38"/>
                <p:cNvSpPr>
                  <a:spLocks noChangeArrowheads="1"/>
                </p:cNvSpPr>
                <p:nvPr/>
              </p:nvSpPr>
              <p:spPr bwMode="auto">
                <a:xfrm>
                  <a:off x="1600" y="3177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86</a:t>
                  </a:r>
                </a:p>
              </p:txBody>
            </p:sp>
            <p:sp>
              <p:nvSpPr>
                <p:cNvPr id="59432" name="Rectangle 39"/>
                <p:cNvSpPr>
                  <a:spLocks noChangeArrowheads="1"/>
                </p:cNvSpPr>
                <p:nvPr/>
              </p:nvSpPr>
              <p:spPr bwMode="auto">
                <a:xfrm>
                  <a:off x="1088" y="3177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数学</a:t>
                  </a:r>
                </a:p>
              </p:txBody>
            </p:sp>
            <p:sp>
              <p:nvSpPr>
                <p:cNvPr id="59433" name="Rectangle 40"/>
                <p:cNvSpPr>
                  <a:spLocks noChangeArrowheads="1"/>
                </p:cNvSpPr>
                <p:nvPr/>
              </p:nvSpPr>
              <p:spPr bwMode="auto">
                <a:xfrm>
                  <a:off x="576" y="3177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王红</a:t>
                  </a:r>
                </a:p>
              </p:txBody>
            </p:sp>
            <p:sp>
              <p:nvSpPr>
                <p:cNvPr id="59434" name="Rectangle 41"/>
                <p:cNvSpPr>
                  <a:spLocks noChangeArrowheads="1"/>
                </p:cNvSpPr>
                <p:nvPr/>
              </p:nvSpPr>
              <p:spPr bwMode="auto">
                <a:xfrm>
                  <a:off x="1600" y="2928"/>
                  <a:ext cx="512" cy="24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R.</a:t>
                  </a:r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成绩</a:t>
                  </a:r>
                </a:p>
              </p:txBody>
            </p:sp>
            <p:sp>
              <p:nvSpPr>
                <p:cNvPr id="59435" name="Rectangle 42"/>
                <p:cNvSpPr>
                  <a:spLocks noChangeArrowheads="1"/>
                </p:cNvSpPr>
                <p:nvPr/>
              </p:nvSpPr>
              <p:spPr bwMode="auto">
                <a:xfrm>
                  <a:off x="1088" y="2928"/>
                  <a:ext cx="512" cy="24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R.</a:t>
                  </a:r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课程</a:t>
                  </a:r>
                </a:p>
              </p:txBody>
            </p:sp>
            <p:sp>
              <p:nvSpPr>
                <p:cNvPr id="59436" name="Rectangle 43"/>
                <p:cNvSpPr>
                  <a:spLocks noChangeArrowheads="1"/>
                </p:cNvSpPr>
                <p:nvPr/>
              </p:nvSpPr>
              <p:spPr bwMode="auto">
                <a:xfrm>
                  <a:off x="576" y="2928"/>
                  <a:ext cx="512" cy="24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R.</a:t>
                  </a:r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姓名</a:t>
                  </a:r>
                </a:p>
              </p:txBody>
            </p:sp>
            <p:sp>
              <p:nvSpPr>
                <p:cNvPr id="59437" name="Line 44"/>
                <p:cNvSpPr>
                  <a:spLocks noChangeShapeType="1"/>
                </p:cNvSpPr>
                <p:nvPr/>
              </p:nvSpPr>
              <p:spPr bwMode="auto">
                <a:xfrm>
                  <a:off x="576" y="2928"/>
                  <a:ext cx="1536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38" name="Line 45"/>
                <p:cNvSpPr>
                  <a:spLocks noChangeShapeType="1"/>
                </p:cNvSpPr>
                <p:nvPr/>
              </p:nvSpPr>
              <p:spPr bwMode="auto">
                <a:xfrm>
                  <a:off x="576" y="3177"/>
                  <a:ext cx="15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39" name="Line 46"/>
                <p:cNvSpPr>
                  <a:spLocks noChangeShapeType="1"/>
                </p:cNvSpPr>
                <p:nvPr/>
              </p:nvSpPr>
              <p:spPr bwMode="auto">
                <a:xfrm>
                  <a:off x="576" y="3426"/>
                  <a:ext cx="15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40" name="Line 47"/>
                <p:cNvSpPr>
                  <a:spLocks noChangeShapeType="1"/>
                </p:cNvSpPr>
                <p:nvPr/>
              </p:nvSpPr>
              <p:spPr bwMode="auto">
                <a:xfrm>
                  <a:off x="576" y="3675"/>
                  <a:ext cx="15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41" name="Line 48"/>
                <p:cNvSpPr>
                  <a:spLocks noChangeShapeType="1"/>
                </p:cNvSpPr>
                <p:nvPr/>
              </p:nvSpPr>
              <p:spPr bwMode="auto">
                <a:xfrm>
                  <a:off x="576" y="3924"/>
                  <a:ext cx="1536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42" name="Line 49"/>
                <p:cNvSpPr>
                  <a:spLocks noChangeShapeType="1"/>
                </p:cNvSpPr>
                <p:nvPr/>
              </p:nvSpPr>
              <p:spPr bwMode="auto">
                <a:xfrm>
                  <a:off x="576" y="2928"/>
                  <a:ext cx="0" cy="99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43" name="Line 50"/>
                <p:cNvSpPr>
                  <a:spLocks noChangeShapeType="1"/>
                </p:cNvSpPr>
                <p:nvPr/>
              </p:nvSpPr>
              <p:spPr bwMode="auto">
                <a:xfrm>
                  <a:off x="1088" y="2928"/>
                  <a:ext cx="0" cy="9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44" name="Line 51"/>
                <p:cNvSpPr>
                  <a:spLocks noChangeShapeType="1"/>
                </p:cNvSpPr>
                <p:nvPr/>
              </p:nvSpPr>
              <p:spPr bwMode="auto">
                <a:xfrm>
                  <a:off x="1600" y="2928"/>
                  <a:ext cx="0" cy="9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45" name="Line 52"/>
                <p:cNvSpPr>
                  <a:spLocks noChangeShapeType="1"/>
                </p:cNvSpPr>
                <p:nvPr/>
              </p:nvSpPr>
              <p:spPr bwMode="auto">
                <a:xfrm>
                  <a:off x="2112" y="2928"/>
                  <a:ext cx="0" cy="99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</p:grpSp>
          <p:grpSp>
            <p:nvGrpSpPr>
              <p:cNvPr id="59403" name="Group 53"/>
              <p:cNvGrpSpPr>
                <a:grpSpLocks/>
              </p:cNvGrpSpPr>
              <p:nvPr/>
            </p:nvGrpSpPr>
            <p:grpSpPr bwMode="auto">
              <a:xfrm>
                <a:off x="2880" y="3324"/>
                <a:ext cx="2448" cy="852"/>
                <a:chOff x="576" y="2928"/>
                <a:chExt cx="1536" cy="996"/>
              </a:xfrm>
            </p:grpSpPr>
            <p:sp>
              <p:nvSpPr>
                <p:cNvPr id="59404" name="Rectangle 54"/>
                <p:cNvSpPr>
                  <a:spLocks noChangeArrowheads="1"/>
                </p:cNvSpPr>
                <p:nvPr/>
              </p:nvSpPr>
              <p:spPr bwMode="auto">
                <a:xfrm>
                  <a:off x="1600" y="3675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>
                      <a:solidFill>
                        <a:schemeClr val="hlin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89</a:t>
                  </a:r>
                </a:p>
              </p:txBody>
            </p:sp>
            <p:sp>
              <p:nvSpPr>
                <p:cNvPr id="59405" name="Rectangle 55"/>
                <p:cNvSpPr>
                  <a:spLocks noChangeArrowheads="1"/>
                </p:cNvSpPr>
                <p:nvPr/>
              </p:nvSpPr>
              <p:spPr bwMode="auto">
                <a:xfrm>
                  <a:off x="1088" y="3675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>
                      <a:solidFill>
                        <a:schemeClr val="hlin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数学</a:t>
                  </a:r>
                </a:p>
              </p:txBody>
            </p:sp>
            <p:sp>
              <p:nvSpPr>
                <p:cNvPr id="59406" name="Rectangle 56"/>
                <p:cNvSpPr>
                  <a:spLocks noChangeArrowheads="1"/>
                </p:cNvSpPr>
                <p:nvPr/>
              </p:nvSpPr>
              <p:spPr bwMode="auto">
                <a:xfrm>
                  <a:off x="576" y="3675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>
                      <a:solidFill>
                        <a:schemeClr val="hlin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张军</a:t>
                  </a:r>
                </a:p>
              </p:txBody>
            </p:sp>
            <p:sp>
              <p:nvSpPr>
                <p:cNvPr id="59407" name="Rectangle 57"/>
                <p:cNvSpPr>
                  <a:spLocks noChangeArrowheads="1"/>
                </p:cNvSpPr>
                <p:nvPr/>
              </p:nvSpPr>
              <p:spPr bwMode="auto">
                <a:xfrm>
                  <a:off x="1600" y="3426"/>
                  <a:ext cx="512" cy="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86</a:t>
                  </a:r>
                </a:p>
              </p:txBody>
            </p:sp>
            <p:sp>
              <p:nvSpPr>
                <p:cNvPr id="59408" name="Rectangle 58"/>
                <p:cNvSpPr>
                  <a:spLocks noChangeArrowheads="1"/>
                </p:cNvSpPr>
                <p:nvPr/>
              </p:nvSpPr>
              <p:spPr bwMode="auto">
                <a:xfrm>
                  <a:off x="1088" y="3426"/>
                  <a:ext cx="512" cy="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数学</a:t>
                  </a:r>
                </a:p>
              </p:txBody>
            </p:sp>
            <p:sp>
              <p:nvSpPr>
                <p:cNvPr id="59409" name="Rectangle 59"/>
                <p:cNvSpPr>
                  <a:spLocks noChangeArrowheads="1"/>
                </p:cNvSpPr>
                <p:nvPr/>
              </p:nvSpPr>
              <p:spPr bwMode="auto">
                <a:xfrm>
                  <a:off x="576" y="3426"/>
                  <a:ext cx="512" cy="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王红</a:t>
                  </a:r>
                </a:p>
              </p:txBody>
            </p:sp>
            <p:sp>
              <p:nvSpPr>
                <p:cNvPr id="59410" name="Rectangle 60"/>
                <p:cNvSpPr>
                  <a:spLocks noChangeArrowheads="1"/>
                </p:cNvSpPr>
                <p:nvPr/>
              </p:nvSpPr>
              <p:spPr bwMode="auto">
                <a:xfrm>
                  <a:off x="1600" y="3177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93</a:t>
                  </a:r>
                </a:p>
              </p:txBody>
            </p:sp>
            <p:sp>
              <p:nvSpPr>
                <p:cNvPr id="59411" name="Rectangle 61"/>
                <p:cNvSpPr>
                  <a:spLocks noChangeArrowheads="1"/>
                </p:cNvSpPr>
                <p:nvPr/>
              </p:nvSpPr>
              <p:spPr bwMode="auto">
                <a:xfrm>
                  <a:off x="1088" y="3177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物理</a:t>
                  </a:r>
                </a:p>
              </p:txBody>
            </p:sp>
            <p:sp>
              <p:nvSpPr>
                <p:cNvPr id="59412" name="Rectangle 62"/>
                <p:cNvSpPr>
                  <a:spLocks noChangeArrowheads="1"/>
                </p:cNvSpPr>
                <p:nvPr/>
              </p:nvSpPr>
              <p:spPr bwMode="auto">
                <a:xfrm>
                  <a:off x="576" y="3177"/>
                  <a:ext cx="5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778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张军</a:t>
                  </a:r>
                </a:p>
              </p:txBody>
            </p:sp>
            <p:sp>
              <p:nvSpPr>
                <p:cNvPr id="59413" name="Rectangle 63"/>
                <p:cNvSpPr>
                  <a:spLocks noChangeArrowheads="1"/>
                </p:cNvSpPr>
                <p:nvPr/>
              </p:nvSpPr>
              <p:spPr bwMode="auto">
                <a:xfrm>
                  <a:off x="1600" y="2928"/>
                  <a:ext cx="512" cy="24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S.</a:t>
                  </a:r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成绩</a:t>
                  </a:r>
                </a:p>
              </p:txBody>
            </p:sp>
            <p:sp>
              <p:nvSpPr>
                <p:cNvPr id="59414" name="Rectangle 64"/>
                <p:cNvSpPr>
                  <a:spLocks noChangeArrowheads="1"/>
                </p:cNvSpPr>
                <p:nvPr/>
              </p:nvSpPr>
              <p:spPr bwMode="auto">
                <a:xfrm>
                  <a:off x="1088" y="2928"/>
                  <a:ext cx="512" cy="24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S.</a:t>
                  </a:r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课程</a:t>
                  </a:r>
                </a:p>
              </p:txBody>
            </p:sp>
            <p:sp>
              <p:nvSpPr>
                <p:cNvPr id="59415" name="Rectangle 65"/>
                <p:cNvSpPr>
                  <a:spLocks noChangeArrowheads="1"/>
                </p:cNvSpPr>
                <p:nvPr/>
              </p:nvSpPr>
              <p:spPr bwMode="auto">
                <a:xfrm>
                  <a:off x="576" y="2928"/>
                  <a:ext cx="512" cy="24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en-US" altLang="zh-CN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S.</a:t>
                  </a:r>
                  <a:r>
                    <a:rPr kumimoji="1" lang="zh-CN" altLang="en-US" sz="1778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姓名</a:t>
                  </a:r>
                </a:p>
              </p:txBody>
            </p:sp>
            <p:sp>
              <p:nvSpPr>
                <p:cNvPr id="59416" name="Line 66"/>
                <p:cNvSpPr>
                  <a:spLocks noChangeShapeType="1"/>
                </p:cNvSpPr>
                <p:nvPr/>
              </p:nvSpPr>
              <p:spPr bwMode="auto">
                <a:xfrm>
                  <a:off x="576" y="2928"/>
                  <a:ext cx="1536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17" name="Line 67"/>
                <p:cNvSpPr>
                  <a:spLocks noChangeShapeType="1"/>
                </p:cNvSpPr>
                <p:nvPr/>
              </p:nvSpPr>
              <p:spPr bwMode="auto">
                <a:xfrm>
                  <a:off x="576" y="3177"/>
                  <a:ext cx="15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18" name="Line 68"/>
                <p:cNvSpPr>
                  <a:spLocks noChangeShapeType="1"/>
                </p:cNvSpPr>
                <p:nvPr/>
              </p:nvSpPr>
              <p:spPr bwMode="auto">
                <a:xfrm>
                  <a:off x="576" y="3426"/>
                  <a:ext cx="15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19" name="Line 69"/>
                <p:cNvSpPr>
                  <a:spLocks noChangeShapeType="1"/>
                </p:cNvSpPr>
                <p:nvPr/>
              </p:nvSpPr>
              <p:spPr bwMode="auto">
                <a:xfrm>
                  <a:off x="576" y="3675"/>
                  <a:ext cx="15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20" name="Line 70"/>
                <p:cNvSpPr>
                  <a:spLocks noChangeShapeType="1"/>
                </p:cNvSpPr>
                <p:nvPr/>
              </p:nvSpPr>
              <p:spPr bwMode="auto">
                <a:xfrm>
                  <a:off x="576" y="3924"/>
                  <a:ext cx="1536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21" name="Line 71"/>
                <p:cNvSpPr>
                  <a:spLocks noChangeShapeType="1"/>
                </p:cNvSpPr>
                <p:nvPr/>
              </p:nvSpPr>
              <p:spPr bwMode="auto">
                <a:xfrm>
                  <a:off x="576" y="2928"/>
                  <a:ext cx="0" cy="99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22" name="Line 72"/>
                <p:cNvSpPr>
                  <a:spLocks noChangeShapeType="1"/>
                </p:cNvSpPr>
                <p:nvPr/>
              </p:nvSpPr>
              <p:spPr bwMode="auto">
                <a:xfrm>
                  <a:off x="1088" y="2928"/>
                  <a:ext cx="0" cy="9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23" name="Line 73"/>
                <p:cNvSpPr>
                  <a:spLocks noChangeShapeType="1"/>
                </p:cNvSpPr>
                <p:nvPr/>
              </p:nvSpPr>
              <p:spPr bwMode="auto">
                <a:xfrm>
                  <a:off x="1600" y="2928"/>
                  <a:ext cx="0" cy="9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  <p:sp>
              <p:nvSpPr>
                <p:cNvPr id="59424" name="Line 74"/>
                <p:cNvSpPr>
                  <a:spLocks noChangeShapeType="1"/>
                </p:cNvSpPr>
                <p:nvPr/>
              </p:nvSpPr>
              <p:spPr bwMode="auto">
                <a:xfrm>
                  <a:off x="2112" y="2928"/>
                  <a:ext cx="0" cy="99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3556"/>
                </a:p>
              </p:txBody>
            </p:sp>
          </p:grpSp>
        </p:grpSp>
        <p:sp>
          <p:nvSpPr>
            <p:cNvPr id="59401" name="Text Box 75"/>
            <p:cNvSpPr txBox="1">
              <a:spLocks noChangeArrowheads="1"/>
            </p:cNvSpPr>
            <p:nvPr/>
          </p:nvSpPr>
          <p:spPr bwMode="auto">
            <a:xfrm>
              <a:off x="2380" y="2387"/>
              <a:ext cx="104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3111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  </a:t>
              </a:r>
              <a:r>
                <a:rPr kumimoji="1" lang="en-US" altLang="zh-CN" sz="3111" b="1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  </a:t>
              </a:r>
              <a:r>
                <a:rPr kumimoji="1" lang="en-US" altLang="zh-CN" sz="3111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</a:p>
          </p:txBody>
        </p:sp>
      </p:grpSp>
      <p:cxnSp>
        <p:nvCxnSpPr>
          <p:cNvPr id="528460" name="AutoShape 76"/>
          <p:cNvCxnSpPr>
            <a:cxnSpLocks noChangeShapeType="1"/>
            <a:stCxn id="59453" idx="1"/>
            <a:endCxn id="59450" idx="1"/>
          </p:cNvCxnSpPr>
          <p:nvPr/>
        </p:nvCxnSpPr>
        <p:spPr bwMode="auto">
          <a:xfrm rot="10800000" flipH="1" flipV="1">
            <a:off x="4275667" y="2353158"/>
            <a:ext cx="1764" cy="313972"/>
          </a:xfrm>
          <a:prstGeom prst="curvedConnector3">
            <a:avLst>
              <a:gd name="adj1" fmla="val -14400000"/>
            </a:avLst>
          </a:prstGeom>
          <a:noFill/>
          <a:ln w="28575">
            <a:solidFill>
              <a:schemeClr val="folHlink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28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28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528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28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28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3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EA961-8265-403C-88B3-623B996C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内连接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BA2BCD-C2A8-4A5D-BFA8-57F820B0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1" y="985292"/>
            <a:ext cx="9370640" cy="37444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8BE106-8481-4508-808A-7316760B7673}"/>
              </a:ext>
            </a:extLst>
          </p:cNvPr>
          <p:cNvSpPr txBox="1"/>
          <p:nvPr/>
        </p:nvSpPr>
        <p:spPr>
          <a:xfrm>
            <a:off x="3111259" y="485891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只能获得两个表有联系的记录</a:t>
            </a:r>
          </a:p>
        </p:txBody>
      </p:sp>
    </p:spTree>
    <p:extLst>
      <p:ext uri="{BB962C8B-B14F-4D97-AF65-F5344CB8AC3E}">
        <p14:creationId xmlns:p14="http://schemas.microsoft.com/office/powerpoint/2010/main" val="3129631205"/>
      </p:ext>
    </p:extLst>
  </p:cSld>
  <p:clrMapOvr>
    <a:masterClrMapping/>
  </p:clrMapOvr>
  <p:transition advTm="109595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关系模式</a:t>
            </a:r>
            <a:endParaRPr dirty="0"/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719766" y="736310"/>
            <a:ext cx="9080500" cy="3857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0" indent="0" algn="l" defTabSz="912813" eaLnBrk="1" hangingPunct="1">
              <a:lnSpc>
                <a:spcPct val="130000"/>
              </a:lnSpc>
              <a:buFont typeface="Arial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1363" lvl="1" indent="-284163" algn="l" defTabSz="912813" eaLnBrk="1" hangingPunct="1">
              <a:lnSpc>
                <a:spcPct val="130000"/>
              </a:lnSpc>
              <a:buFont typeface="Wingdings" panose="05000000000000000000" pitchFamily="2" charset="2"/>
              <a:buChar char="Ø"/>
              <a:defRPr sz="180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1413" indent="-227013" algn="l" defTabSz="912813" eaLnBrk="0" hangingPunct="0">
              <a:buFont typeface="Arial" pitchFamily="34" charset="0"/>
              <a:buChar char="•"/>
              <a:defRPr sz="2400">
                <a:latin typeface="+mn-lt"/>
                <a:ea typeface="+mn-ea"/>
              </a:defRPr>
            </a:lvl3pPr>
            <a:lvl4pPr marL="1598613" indent="-227013" algn="l" defTabSz="912813" eaLnBrk="0" hangingPunct="0">
              <a:buFont typeface="Arial" pitchFamily="34" charset="0"/>
              <a:buChar char="–"/>
              <a:defRPr sz="2000">
                <a:latin typeface="+mn-lt"/>
                <a:ea typeface="+mn-ea"/>
              </a:defRPr>
            </a:lvl4pPr>
            <a:lvl5pPr marL="2055813" indent="-227013" algn="l" defTabSz="912813" eaLnBrk="0" hangingPunct="0">
              <a:buFont typeface="Arial" pitchFamily="34" charset="0"/>
              <a:buChar char="»"/>
              <a:defRPr sz="2000">
                <a:latin typeface="+mn-lt"/>
                <a:ea typeface="+mn-ea"/>
              </a:defRPr>
            </a:lvl5pPr>
            <a:lvl6pPr marL="2514433" indent="-228585" defTabSz="914339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601" indent="-228585" defTabSz="914339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8771" indent="-228585" defTabSz="914339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5940" indent="-228585" defTabSz="914339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380996" indent="-380996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chemeClr val="tx1"/>
                </a:solidFill>
              </a:rPr>
              <a:t>关系模式</a:t>
            </a:r>
            <a:r>
              <a:rPr lang="zh-CN" altLang="en-US" dirty="0"/>
              <a:t>：关系的描述</a:t>
            </a:r>
          </a:p>
          <a:p>
            <a:pPr lvl="1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包括关系名、诸属性名、属性向域的映象、属性间的依赖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80996" indent="-380996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chemeClr val="tx1"/>
                </a:solidFill>
              </a:rPr>
              <a:t>三类关系表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lvl="1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基本关系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（基本表或基表）：实际存在的表，是存储数据的逻辑表示</a:t>
            </a:r>
          </a:p>
          <a:p>
            <a:pPr lvl="1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查询表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：查询结果对应的表</a:t>
            </a:r>
          </a:p>
          <a:p>
            <a:pPr lvl="1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视图表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：由基本表或其他视图表导出的表，</a:t>
            </a:r>
            <a:r>
              <a:rPr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一般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不存储实际数据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2747D6-8324-43B8-9EA4-ECA3B98E0533}"/>
              </a:ext>
            </a:extLst>
          </p:cNvPr>
          <p:cNvSpPr/>
          <p:nvPr/>
        </p:nvSpPr>
        <p:spPr>
          <a:xfrm>
            <a:off x="1551608" y="1849388"/>
            <a:ext cx="5588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57200">
              <a:spcBef>
                <a:spcPct val="20000"/>
              </a:spcBef>
              <a:buSzPct val="60000"/>
              <a:defRPr/>
            </a:pP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（属性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，域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D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，映射关系</a:t>
            </a:r>
            <a:r>
              <a:rPr lang="en-US" altLang="zh-CN" sz="2000" b="1" dirty="0" err="1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dom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，依赖关系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</p:txBody>
      </p:sp>
    </p:spTree>
  </p:cSld>
  <p:clrMapOvr>
    <a:masterClrMapping/>
  </p:clrMapOvr>
  <p:transition advTm="109595"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sym typeface="Symbol" panose="05050102010706020507" pitchFamily="18" charset="2"/>
              </a:rPr>
              <a:t></a:t>
            </a:r>
            <a:r>
              <a:rPr>
                <a:sym typeface="Symbol" panose="05050102010706020507" pitchFamily="18" charset="2"/>
              </a:rPr>
              <a:t>连接</a:t>
            </a:r>
          </a:p>
        </p:txBody>
      </p:sp>
      <p:sp>
        <p:nvSpPr>
          <p:cNvPr id="52941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302749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highlight>
                  <a:srgbClr val="FFFF00"/>
                </a:highlight>
              </a:rPr>
              <a:t>从两个关系的广义笛卡儿积中选取给定属性间满足一定条件的元组</a:t>
            </a:r>
          </a:p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zh-CN" altLang="en-US" dirty="0"/>
          </a:p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zh-CN" altLang="en-US" dirty="0"/>
          </a:p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A,B</a:t>
            </a:r>
            <a:r>
              <a:rPr lang="zh-CN" altLang="en-US" dirty="0"/>
              <a:t>为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上度数相等且可比的属性列</a:t>
            </a:r>
          </a:p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ym typeface="Symbol" pitchFamily="18" charset="2"/>
              </a:rPr>
              <a:t>为算术比较符，为等号时称为等值连接</a:t>
            </a:r>
          </a:p>
          <a:p>
            <a:pPr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ym typeface="Symbol" pitchFamily="18" charset="2"/>
              </a:rPr>
              <a:t>R       S </a:t>
            </a:r>
            <a:r>
              <a:rPr lang="en-US" altLang="zh-CN" dirty="0"/>
              <a:t>= </a:t>
            </a:r>
            <a:r>
              <a:rPr lang="en-US" altLang="zh-CN" dirty="0">
                <a:sym typeface="Symbol" pitchFamily="18" charset="2"/>
              </a:rPr>
              <a:t></a:t>
            </a:r>
            <a:r>
              <a:rPr lang="en-US" altLang="zh-CN" baseline="-25000" dirty="0"/>
              <a:t>r[A]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baseline="-25000" dirty="0"/>
              <a:t>S[B]</a:t>
            </a:r>
            <a:r>
              <a:rPr lang="en-US" altLang="zh-CN" dirty="0"/>
              <a:t>( R×S)</a:t>
            </a:r>
          </a:p>
        </p:txBody>
      </p:sp>
      <p:sp>
        <p:nvSpPr>
          <p:cNvPr id="529412" name="Text Box 4"/>
          <p:cNvSpPr txBox="1">
            <a:spLocks noChangeArrowheads="1"/>
          </p:cNvSpPr>
          <p:nvPr/>
        </p:nvSpPr>
        <p:spPr bwMode="auto">
          <a:xfrm>
            <a:off x="1047552" y="3562467"/>
            <a:ext cx="1016000" cy="36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 sz="2667" baseline="-20000" dirty="0">
                <a:solidFill>
                  <a:schemeClr val="hlink"/>
                </a:solidFill>
                <a:latin typeface="Times New Roman" pitchFamily="18" charset="0"/>
                <a:ea typeface="仿宋_GB2312" pitchFamily="49" charset="-122"/>
              </a:rPr>
              <a:t>A </a:t>
            </a:r>
            <a:r>
              <a:rPr kumimoji="1" lang="en-US" altLang="zh-CN" sz="2667" baseline="-2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  <a:sym typeface="Symbol" pitchFamily="18" charset="2"/>
              </a:rPr>
              <a:t></a:t>
            </a:r>
            <a:r>
              <a:rPr kumimoji="1" lang="en-US" altLang="zh-CN" sz="2667" baseline="-20000" dirty="0">
                <a:solidFill>
                  <a:schemeClr val="hlink"/>
                </a:solidFill>
                <a:latin typeface="Times New Roman" pitchFamily="18" charset="0"/>
                <a:ea typeface="仿宋_GB2312" pitchFamily="49" charset="-122"/>
              </a:rPr>
              <a:t> B</a:t>
            </a:r>
            <a:endParaRPr kumimoji="1" lang="en-US" altLang="zh-CN" sz="2000" baseline="-20000" dirty="0">
              <a:solidFill>
                <a:schemeClr val="hlink"/>
              </a:solidFill>
              <a:latin typeface="Times New Roman" pitchFamily="18" charset="0"/>
              <a:ea typeface="仿宋_GB2312" pitchFamily="49" charset="-122"/>
            </a:endParaRPr>
          </a:p>
        </p:txBody>
      </p:sp>
      <p:sp>
        <p:nvSpPr>
          <p:cNvPr id="60421" name="AutoShape 5"/>
          <p:cNvSpPr>
            <a:spLocks noChangeArrowheads="1"/>
          </p:cNvSpPr>
          <p:nvPr/>
        </p:nvSpPr>
        <p:spPr bwMode="auto">
          <a:xfrm rot="5400000">
            <a:off x="1449719" y="3345125"/>
            <a:ext cx="211667" cy="33866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grpSp>
        <p:nvGrpSpPr>
          <p:cNvPr id="60422" name="Group 6"/>
          <p:cNvGrpSpPr>
            <a:grpSpLocks/>
          </p:cNvGrpSpPr>
          <p:nvPr/>
        </p:nvGrpSpPr>
        <p:grpSpPr bwMode="auto">
          <a:xfrm>
            <a:off x="975544" y="1409735"/>
            <a:ext cx="7866945" cy="709365"/>
            <a:chOff x="675" y="1824"/>
            <a:chExt cx="4460" cy="482"/>
          </a:xfrm>
        </p:grpSpPr>
        <p:sp>
          <p:nvSpPr>
            <p:cNvPr id="60423" name="AutoShape 7"/>
            <p:cNvSpPr>
              <a:spLocks noChangeArrowheads="1"/>
            </p:cNvSpPr>
            <p:nvPr/>
          </p:nvSpPr>
          <p:spPr bwMode="auto">
            <a:xfrm rot="5400000">
              <a:off x="900" y="1895"/>
              <a:ext cx="144" cy="192"/>
            </a:xfrm>
            <a:prstGeom prst="flowChartCollat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667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0424" name="Arc 8"/>
            <p:cNvSpPr>
              <a:spLocks/>
            </p:cNvSpPr>
            <p:nvPr/>
          </p:nvSpPr>
          <p:spPr bwMode="auto">
            <a:xfrm rot="-4200000">
              <a:off x="1805" y="1839"/>
              <a:ext cx="144" cy="244"/>
            </a:xfrm>
            <a:custGeom>
              <a:avLst/>
              <a:gdLst>
                <a:gd name="T0" fmla="*/ 0 w 21600"/>
                <a:gd name="T1" fmla="*/ 0 h 31859"/>
                <a:gd name="T2" fmla="*/ 0 w 21600"/>
                <a:gd name="T3" fmla="*/ 0 h 31859"/>
                <a:gd name="T4" fmla="*/ 0 w 21600"/>
                <a:gd name="T5" fmla="*/ 0 h 318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1859" fill="none" extrusionOk="0">
                  <a:moveTo>
                    <a:pt x="7836" y="-1"/>
                  </a:moveTo>
                  <a:cubicBezTo>
                    <a:pt x="16134" y="3230"/>
                    <a:pt x="21600" y="11222"/>
                    <a:pt x="21600" y="20128"/>
                  </a:cubicBezTo>
                  <a:cubicBezTo>
                    <a:pt x="21600" y="24290"/>
                    <a:pt x="20397" y="28363"/>
                    <a:pt x="18136" y="31858"/>
                  </a:cubicBezTo>
                </a:path>
                <a:path w="21600" h="31859" stroke="0" extrusionOk="0">
                  <a:moveTo>
                    <a:pt x="7836" y="-1"/>
                  </a:moveTo>
                  <a:cubicBezTo>
                    <a:pt x="16134" y="3230"/>
                    <a:pt x="21600" y="11222"/>
                    <a:pt x="21600" y="20128"/>
                  </a:cubicBezTo>
                  <a:cubicBezTo>
                    <a:pt x="21600" y="24290"/>
                    <a:pt x="20397" y="28363"/>
                    <a:pt x="18136" y="31858"/>
                  </a:cubicBezTo>
                  <a:lnTo>
                    <a:pt x="0" y="20128"/>
                  </a:lnTo>
                  <a:lnTo>
                    <a:pt x="7836" y="-1"/>
                  </a:lnTo>
                  <a:close/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29417" name="Text Box 9"/>
            <p:cNvSpPr txBox="1">
              <a:spLocks noChangeArrowheads="1"/>
            </p:cNvSpPr>
            <p:nvPr/>
          </p:nvSpPr>
          <p:spPr bwMode="auto">
            <a:xfrm>
              <a:off x="675" y="1995"/>
              <a:ext cx="576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en-US" altLang="zh-CN" sz="3556" b="1" baseline="-200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A </a:t>
              </a:r>
              <a:r>
                <a:rPr kumimoji="1" lang="en-US" altLang="zh-CN" sz="3556" b="1" baseline="-200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仿宋_GB2312" pitchFamily="49" charset="-122"/>
                  <a:sym typeface="Symbol" pitchFamily="18" charset="2"/>
                </a:rPr>
                <a:t></a:t>
              </a:r>
              <a:r>
                <a:rPr kumimoji="1" lang="en-US" altLang="zh-CN" sz="3556" b="1" baseline="-200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 B</a:t>
              </a:r>
              <a:endParaRPr kumimoji="1" lang="en-US" altLang="zh-CN" sz="2667" b="1" baseline="-20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endParaRPr>
            </a:p>
          </p:txBody>
        </p:sp>
        <p:sp>
          <p:nvSpPr>
            <p:cNvPr id="529418" name="Rectangle 10"/>
            <p:cNvSpPr>
              <a:spLocks noChangeArrowheads="1"/>
            </p:cNvSpPr>
            <p:nvPr/>
          </p:nvSpPr>
          <p:spPr bwMode="auto">
            <a:xfrm>
              <a:off x="681" y="1824"/>
              <a:ext cx="445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  S = { 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rs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 | 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sym typeface="Symbol" pitchFamily="18" charset="2"/>
                </a:rPr>
                <a:t>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 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sym typeface="Symbol" pitchFamily="18" charset="2"/>
                </a:rPr>
                <a:t> 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s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sym typeface="Symbol" pitchFamily="18" charset="2"/>
                </a:rPr>
                <a:t>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S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 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sym typeface="Symbol" pitchFamily="18" charset="2"/>
                </a:rPr>
                <a:t> 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r[A]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sym typeface="Symbol" pitchFamily="18" charset="2"/>
                </a:rPr>
                <a:t>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S[B] }</a:t>
              </a:r>
            </a:p>
          </p:txBody>
        </p:sp>
      </p:grpSp>
    </p:spTree>
  </p:cSld>
  <p:clrMapOvr>
    <a:masterClrMapping/>
  </p:clrMapOvr>
  <p:transition advTm="109595"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sym typeface="Symbol" panose="05050102010706020507" pitchFamily="18" charset="2"/>
              </a:rPr>
              <a:t></a:t>
            </a:r>
            <a:r>
              <a:rPr>
                <a:sym typeface="Symbol" panose="05050102010706020507" pitchFamily="18" charset="2"/>
              </a:rPr>
              <a:t>连接</a:t>
            </a:r>
          </a:p>
        </p:txBody>
      </p:sp>
      <p:sp>
        <p:nvSpPr>
          <p:cNvPr id="530435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9"/>
            <a:ext cx="9001000" cy="619736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indent="0" eaLnBrk="1" hangingPunct="1">
              <a:buNone/>
              <a:defRPr/>
            </a:pPr>
            <a:r>
              <a:rPr lang="zh-CN" altLang="en-US" sz="2222" b="1" dirty="0">
                <a:solidFill>
                  <a:schemeClr val="tx1"/>
                </a:solidFill>
              </a:rPr>
              <a:t>求数学成绩比王红同学高的学生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478945" y="1964657"/>
            <a:ext cx="2455333" cy="1464028"/>
            <a:chOff x="576" y="2928"/>
            <a:chExt cx="1536" cy="996"/>
          </a:xfrm>
        </p:grpSpPr>
        <p:sp>
          <p:nvSpPr>
            <p:cNvPr id="61506" name="Rectangle 5"/>
            <p:cNvSpPr>
              <a:spLocks noChangeArrowheads="1"/>
            </p:cNvSpPr>
            <p:nvPr/>
          </p:nvSpPr>
          <p:spPr bwMode="auto">
            <a:xfrm>
              <a:off x="1600" y="3675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</a:p>
          </p:txBody>
        </p:sp>
        <p:sp>
          <p:nvSpPr>
            <p:cNvPr id="61507" name="Rectangle 6"/>
            <p:cNvSpPr>
              <a:spLocks noChangeArrowheads="1"/>
            </p:cNvSpPr>
            <p:nvPr/>
          </p:nvSpPr>
          <p:spPr bwMode="auto">
            <a:xfrm>
              <a:off x="1088" y="3675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  <p:sp>
          <p:nvSpPr>
            <p:cNvPr id="61508" name="Rectangle 7"/>
            <p:cNvSpPr>
              <a:spLocks noChangeArrowheads="1"/>
            </p:cNvSpPr>
            <p:nvPr/>
          </p:nvSpPr>
          <p:spPr bwMode="auto">
            <a:xfrm>
              <a:off x="576" y="3675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61509" name="Rectangle 8"/>
            <p:cNvSpPr>
              <a:spLocks noChangeArrowheads="1"/>
            </p:cNvSpPr>
            <p:nvPr/>
          </p:nvSpPr>
          <p:spPr bwMode="auto">
            <a:xfrm>
              <a:off x="1600" y="3426"/>
              <a:ext cx="51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61510" name="Rectangle 9"/>
            <p:cNvSpPr>
              <a:spLocks noChangeArrowheads="1"/>
            </p:cNvSpPr>
            <p:nvPr/>
          </p:nvSpPr>
          <p:spPr bwMode="auto">
            <a:xfrm>
              <a:off x="1088" y="3426"/>
              <a:ext cx="51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61511" name="Rectangle 10"/>
            <p:cNvSpPr>
              <a:spLocks noChangeArrowheads="1"/>
            </p:cNvSpPr>
            <p:nvPr/>
          </p:nvSpPr>
          <p:spPr bwMode="auto">
            <a:xfrm>
              <a:off x="576" y="3426"/>
              <a:ext cx="51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61512" name="Rectangle 11"/>
            <p:cNvSpPr>
              <a:spLocks noChangeArrowheads="1"/>
            </p:cNvSpPr>
            <p:nvPr/>
          </p:nvSpPr>
          <p:spPr bwMode="auto">
            <a:xfrm>
              <a:off x="1600" y="3177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61513" name="Rectangle 12"/>
            <p:cNvSpPr>
              <a:spLocks noChangeArrowheads="1"/>
            </p:cNvSpPr>
            <p:nvPr/>
          </p:nvSpPr>
          <p:spPr bwMode="auto">
            <a:xfrm>
              <a:off x="1088" y="3177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61514" name="Rectangle 13"/>
            <p:cNvSpPr>
              <a:spLocks noChangeArrowheads="1"/>
            </p:cNvSpPr>
            <p:nvPr/>
          </p:nvSpPr>
          <p:spPr bwMode="auto">
            <a:xfrm>
              <a:off x="576" y="3177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61515" name="Rectangle 14"/>
            <p:cNvSpPr>
              <a:spLocks noChangeArrowheads="1"/>
            </p:cNvSpPr>
            <p:nvPr/>
          </p:nvSpPr>
          <p:spPr bwMode="auto">
            <a:xfrm>
              <a:off x="1600" y="2928"/>
              <a:ext cx="51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61516" name="Rectangle 15"/>
            <p:cNvSpPr>
              <a:spLocks noChangeArrowheads="1"/>
            </p:cNvSpPr>
            <p:nvPr/>
          </p:nvSpPr>
          <p:spPr bwMode="auto">
            <a:xfrm>
              <a:off x="1088" y="2928"/>
              <a:ext cx="51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61517" name="Rectangle 16"/>
            <p:cNvSpPr>
              <a:spLocks noChangeArrowheads="1"/>
            </p:cNvSpPr>
            <p:nvPr/>
          </p:nvSpPr>
          <p:spPr bwMode="auto">
            <a:xfrm>
              <a:off x="576" y="2928"/>
              <a:ext cx="51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222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en-US" altLang="zh-CN" sz="1667" dirty="0">
                <a:ea typeface="华文细黑" panose="02010600040101010101" pitchFamily="2" charset="-122"/>
              </a:endParaRPr>
            </a:p>
          </p:txBody>
        </p:sp>
        <p:sp>
          <p:nvSpPr>
            <p:cNvPr id="61518" name="Line 17"/>
            <p:cNvSpPr>
              <a:spLocks noChangeShapeType="1"/>
            </p:cNvSpPr>
            <p:nvPr/>
          </p:nvSpPr>
          <p:spPr bwMode="auto">
            <a:xfrm>
              <a:off x="576" y="292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1519" name="Line 18"/>
            <p:cNvSpPr>
              <a:spLocks noChangeShapeType="1"/>
            </p:cNvSpPr>
            <p:nvPr/>
          </p:nvSpPr>
          <p:spPr bwMode="auto">
            <a:xfrm>
              <a:off x="576" y="3177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1520" name="Line 19"/>
            <p:cNvSpPr>
              <a:spLocks noChangeShapeType="1"/>
            </p:cNvSpPr>
            <p:nvPr/>
          </p:nvSpPr>
          <p:spPr bwMode="auto">
            <a:xfrm>
              <a:off x="576" y="3426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1521" name="Line 20"/>
            <p:cNvSpPr>
              <a:spLocks noChangeShapeType="1"/>
            </p:cNvSpPr>
            <p:nvPr/>
          </p:nvSpPr>
          <p:spPr bwMode="auto">
            <a:xfrm>
              <a:off x="576" y="3675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1522" name="Line 21"/>
            <p:cNvSpPr>
              <a:spLocks noChangeShapeType="1"/>
            </p:cNvSpPr>
            <p:nvPr/>
          </p:nvSpPr>
          <p:spPr bwMode="auto">
            <a:xfrm>
              <a:off x="576" y="39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1523" name="Line 22"/>
            <p:cNvSpPr>
              <a:spLocks noChangeShapeType="1"/>
            </p:cNvSpPr>
            <p:nvPr/>
          </p:nvSpPr>
          <p:spPr bwMode="auto">
            <a:xfrm>
              <a:off x="576" y="292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1524" name="Line 23"/>
            <p:cNvSpPr>
              <a:spLocks noChangeShapeType="1"/>
            </p:cNvSpPr>
            <p:nvPr/>
          </p:nvSpPr>
          <p:spPr bwMode="auto">
            <a:xfrm>
              <a:off x="1088" y="292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1525" name="Line 24"/>
            <p:cNvSpPr>
              <a:spLocks noChangeShapeType="1"/>
            </p:cNvSpPr>
            <p:nvPr/>
          </p:nvSpPr>
          <p:spPr bwMode="auto">
            <a:xfrm>
              <a:off x="1600" y="292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1526" name="Line 25"/>
            <p:cNvSpPr>
              <a:spLocks noChangeShapeType="1"/>
            </p:cNvSpPr>
            <p:nvPr/>
          </p:nvSpPr>
          <p:spPr bwMode="auto">
            <a:xfrm>
              <a:off x="2112" y="292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aphicFrame>
        <p:nvGraphicFramePr>
          <p:cNvPr id="53052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68702"/>
              </p:ext>
            </p:extLst>
          </p:nvPr>
        </p:nvGraphicFramePr>
        <p:xfrm>
          <a:off x="3724500" y="2208074"/>
          <a:ext cx="1778000" cy="1169460"/>
        </p:xfrm>
        <a:graphic>
          <a:graphicData uri="http://schemas.openxmlformats.org/drawingml/2006/table">
            <a:tbl>
              <a:tblPr/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</a:t>
                      </a:r>
                    </a:p>
                  </a:txBody>
                  <a:tcPr marL="101600" marR="101600" marT="42372" marB="423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E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3</a:t>
                      </a:r>
                    </a:p>
                  </a:txBody>
                  <a:tcPr marL="101600" marR="101600" marT="42372" marB="423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1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6</a:t>
                      </a:r>
                    </a:p>
                  </a:txBody>
                  <a:tcPr marL="101600" marR="101600" marT="42372" marB="423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0521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44914"/>
              </p:ext>
            </p:extLst>
          </p:nvPr>
        </p:nvGraphicFramePr>
        <p:xfrm>
          <a:off x="6088112" y="2001699"/>
          <a:ext cx="3693584" cy="1687082"/>
        </p:xfrm>
        <a:graphic>
          <a:graphicData uri="http://schemas.openxmlformats.org/drawingml/2006/table">
            <a:tbl>
              <a:tblPr/>
              <a:tblGrid>
                <a:gridCol w="739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94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A</a:t>
                      </a:r>
                    </a:p>
                  </a:txBody>
                  <a:tcPr marL="101600" marR="101600" marT="42319" marB="423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B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C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E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9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1</a:t>
                      </a:r>
                    </a:p>
                  </a:txBody>
                  <a:tcPr marL="101600" marR="101600" marT="42319" marB="423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3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3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1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9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1</a:t>
                      </a:r>
                    </a:p>
                  </a:txBody>
                  <a:tcPr marL="101600" marR="101600" marT="42319" marB="423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3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6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4</a:t>
                      </a:r>
                    </a:p>
                  </a:txBody>
                  <a:tcPr marL="101600" marR="101600" marT="42319" marB="423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5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6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6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</a:t>
                      </a:r>
                    </a:p>
                  </a:txBody>
                  <a:tcPr marL="101600" marR="101600" marT="42319" marB="423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491" name="Text Box 72"/>
          <p:cNvSpPr txBox="1">
            <a:spLocks noChangeArrowheads="1"/>
          </p:cNvSpPr>
          <p:nvPr/>
        </p:nvSpPr>
        <p:spPr bwMode="auto">
          <a:xfrm>
            <a:off x="7096224" y="1376612"/>
            <a:ext cx="1439333" cy="43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2222" baseline="-2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222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   S </a:t>
            </a:r>
          </a:p>
        </p:txBody>
      </p:sp>
      <p:sp>
        <p:nvSpPr>
          <p:cNvPr id="61492" name="AutoShape 73"/>
          <p:cNvSpPr>
            <a:spLocks noChangeArrowheads="1"/>
          </p:cNvSpPr>
          <p:nvPr/>
        </p:nvSpPr>
        <p:spPr bwMode="auto">
          <a:xfrm rot="5400000">
            <a:off x="7760278" y="1439018"/>
            <a:ext cx="211667" cy="33866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222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3" name="Text Box 74"/>
          <p:cNvSpPr txBox="1">
            <a:spLocks noChangeArrowheads="1"/>
          </p:cNvSpPr>
          <p:nvPr/>
        </p:nvSpPr>
        <p:spPr bwMode="auto">
          <a:xfrm>
            <a:off x="7398680" y="1597768"/>
            <a:ext cx="1016000" cy="32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2222" baseline="-20000">
                <a:latin typeface="微软雅黑" panose="020B0503020204020204" pitchFamily="34" charset="-122"/>
                <a:ea typeface="微软雅黑" panose="020B0503020204020204" pitchFamily="34" charset="-122"/>
              </a:rPr>
              <a:t>B &lt; D</a:t>
            </a:r>
          </a:p>
        </p:txBody>
      </p:sp>
      <p:sp>
        <p:nvSpPr>
          <p:cNvPr id="61494" name="Text Box 75"/>
          <p:cNvSpPr txBox="1">
            <a:spLocks noChangeArrowheads="1"/>
          </p:cNvSpPr>
          <p:nvPr/>
        </p:nvSpPr>
        <p:spPr bwMode="auto">
          <a:xfrm>
            <a:off x="1143930" y="1444310"/>
            <a:ext cx="592667" cy="43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2222" baseline="-20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222" b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</p:txBody>
      </p:sp>
      <p:sp>
        <p:nvSpPr>
          <p:cNvPr id="61495" name="Text Box 76"/>
          <p:cNvSpPr txBox="1">
            <a:spLocks noChangeArrowheads="1"/>
          </p:cNvSpPr>
          <p:nvPr/>
        </p:nvSpPr>
        <p:spPr bwMode="auto">
          <a:xfrm>
            <a:off x="4246611" y="1460185"/>
            <a:ext cx="592667" cy="43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2222" baseline="-20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222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</p:txBody>
      </p:sp>
      <p:grpSp>
        <p:nvGrpSpPr>
          <p:cNvPr id="530509" name="Group 77"/>
          <p:cNvGrpSpPr>
            <a:grpSpLocks/>
          </p:cNvGrpSpPr>
          <p:nvPr/>
        </p:nvGrpSpPr>
        <p:grpSpPr bwMode="auto">
          <a:xfrm>
            <a:off x="1111250" y="3979331"/>
            <a:ext cx="8103306" cy="929870"/>
            <a:chOff x="576" y="3360"/>
            <a:chExt cx="4594" cy="633"/>
          </a:xfrm>
        </p:grpSpPr>
        <p:sp>
          <p:nvSpPr>
            <p:cNvPr id="61503" name="Rectangle 78"/>
            <p:cNvSpPr>
              <a:spLocks noChangeArrowheads="1"/>
            </p:cNvSpPr>
            <p:nvPr/>
          </p:nvSpPr>
          <p:spPr bwMode="auto">
            <a:xfrm>
              <a:off x="576" y="3360"/>
              <a:ext cx="4594" cy="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3111">
                  <a:latin typeface="Times New Roman" panose="02020603050405020304" pitchFamily="18" charset="0"/>
                  <a:sym typeface="Symbol" panose="05050102010706020507" pitchFamily="18" charset="2"/>
                </a:rPr>
                <a:t>∏</a:t>
              </a:r>
              <a:r>
                <a:rPr kumimoji="1" lang="en-US" altLang="zh-CN" sz="3111" baseline="-25000"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S.</a:t>
              </a:r>
              <a:r>
                <a:rPr kumimoji="1" lang="zh-CN" altLang="en-US" sz="3111" baseline="-25000"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姓名</a:t>
              </a:r>
              <a:r>
                <a:rPr kumimoji="1" lang="en-US" altLang="zh-CN" sz="3111">
                  <a:latin typeface="Times New Roman" panose="02020603050405020304" pitchFamily="18" charset="0"/>
                  <a:sym typeface="Symbol" panose="05050102010706020507" pitchFamily="18" charset="2"/>
                </a:rPr>
                <a:t>((</a:t>
              </a:r>
              <a:r>
                <a:rPr kumimoji="1" lang="zh-CN" altLang="en-US" sz="2667" baseline="-20000">
                  <a:latin typeface="楷体_GB2312" panose="02010609030101010101" pitchFamily="49" charset="-122"/>
                  <a:ea typeface="楷体_GB2312" panose="02010609030101010101" pitchFamily="49" charset="-122"/>
                  <a:sym typeface="Symbol" panose="05050102010706020507" pitchFamily="18" charset="2"/>
                </a:rPr>
                <a:t>课程</a:t>
              </a:r>
              <a:r>
                <a:rPr kumimoji="1" lang="en-US" altLang="zh-CN" sz="2667" baseline="-20000">
                  <a:latin typeface="楷体_GB2312" panose="02010609030101010101" pitchFamily="49" charset="-122"/>
                  <a:ea typeface="楷体_GB2312" panose="02010609030101010101" pitchFamily="49" charset="-122"/>
                  <a:sym typeface="Symbol" panose="05050102010706020507" pitchFamily="18" charset="2"/>
                </a:rPr>
                <a:t>=</a:t>
              </a:r>
              <a:r>
                <a:rPr kumimoji="1" lang="zh-CN" altLang="en-US" sz="2667" baseline="-20000">
                  <a:latin typeface="楷体_GB2312" panose="02010609030101010101" pitchFamily="49" charset="-122"/>
                  <a:ea typeface="楷体_GB2312" panose="02010609030101010101" pitchFamily="49" charset="-122"/>
                  <a:sym typeface="Symbol" panose="05050102010706020507" pitchFamily="18" charset="2"/>
                </a:rPr>
                <a:t>数学  姓名</a:t>
              </a:r>
              <a:r>
                <a:rPr kumimoji="1" lang="en-US" altLang="zh-CN" sz="2667" baseline="-20000">
                  <a:latin typeface="楷体_GB2312" panose="02010609030101010101" pitchFamily="49" charset="-122"/>
                  <a:ea typeface="楷体_GB2312" panose="02010609030101010101" pitchFamily="49" charset="-122"/>
                  <a:sym typeface="Symbol" panose="05050102010706020507" pitchFamily="18" charset="2"/>
                </a:rPr>
                <a:t>=</a:t>
              </a:r>
              <a:r>
                <a:rPr kumimoji="1" lang="zh-CN" altLang="en-US" sz="2667" baseline="-20000">
                  <a:latin typeface="楷体_GB2312" panose="02010609030101010101" pitchFamily="49" charset="-122"/>
                  <a:ea typeface="楷体_GB2312" panose="02010609030101010101" pitchFamily="49" charset="-122"/>
                  <a:sym typeface="Symbol" panose="05050102010706020507" pitchFamily="18" charset="2"/>
                </a:rPr>
                <a:t>王红</a:t>
              </a:r>
              <a:r>
                <a:rPr kumimoji="1" lang="en-US" altLang="zh-CN" sz="3111">
                  <a:latin typeface="Times New Roman" panose="02020603050405020304" pitchFamily="18" charset="0"/>
                  <a:sym typeface="Symbol" panose="05050102010706020507" pitchFamily="18" charset="2"/>
                </a:rPr>
                <a:t>(R))     (</a:t>
              </a:r>
              <a:r>
                <a:rPr kumimoji="1" lang="en-US" altLang="zh-CN" sz="3111" baseline="-25000"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3111"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  <a:r>
                <a:rPr kumimoji="1" lang="zh-CN" altLang="en-US" sz="2667" baseline="-20000">
                  <a:latin typeface="楷体_GB2312" panose="02010609030101010101" pitchFamily="49" charset="-122"/>
                  <a:ea typeface="楷体_GB2312" panose="02010609030101010101" pitchFamily="49" charset="-122"/>
                  <a:sym typeface="Symbol" panose="05050102010706020507" pitchFamily="18" charset="2"/>
                </a:rPr>
                <a:t>课程</a:t>
              </a:r>
              <a:r>
                <a:rPr kumimoji="1" lang="en-US" altLang="zh-CN" sz="2667" baseline="-20000">
                  <a:latin typeface="楷体_GB2312" panose="02010609030101010101" pitchFamily="49" charset="-122"/>
                  <a:ea typeface="楷体_GB2312" panose="02010609030101010101" pitchFamily="49" charset="-122"/>
                  <a:sym typeface="Symbol" panose="05050102010706020507" pitchFamily="18" charset="2"/>
                </a:rPr>
                <a:t>=</a:t>
              </a:r>
              <a:r>
                <a:rPr kumimoji="1" lang="zh-CN" altLang="en-US" sz="2667" baseline="-20000">
                  <a:latin typeface="楷体_GB2312" panose="02010609030101010101" pitchFamily="49" charset="-122"/>
                  <a:ea typeface="楷体_GB2312" panose="02010609030101010101" pitchFamily="49" charset="-122"/>
                  <a:sym typeface="Symbol" panose="05050102010706020507" pitchFamily="18" charset="2"/>
                </a:rPr>
                <a:t>数学</a:t>
              </a:r>
              <a:r>
                <a:rPr kumimoji="1" lang="zh-CN" altLang="en-US" sz="4000">
                  <a:latin typeface="Times New Roman" panose="02020603050405020304" pitchFamily="18" charset="0"/>
                  <a:sym typeface="Symbol" panose="05050102010706020507" pitchFamily="18" charset="2"/>
                </a:rPr>
                <a:t></a:t>
              </a:r>
              <a:r>
                <a:rPr kumimoji="1" lang="en-US" altLang="zh-CN" sz="3111" baseline="-18000">
                  <a:latin typeface="Times New Roman" panose="02020603050405020304" pitchFamily="18" charset="0"/>
                  <a:sym typeface="Symbol" panose="05050102010706020507" pitchFamily="18" charset="2"/>
                </a:rPr>
                <a:t>S</a:t>
              </a:r>
              <a:r>
                <a:rPr kumimoji="1" lang="en-US" altLang="zh-CN" sz="3111">
                  <a:latin typeface="Times New Roman" panose="02020603050405020304" pitchFamily="18" charset="0"/>
                  <a:sym typeface="Symbol" panose="05050102010706020507" pitchFamily="18" charset="2"/>
                </a:rPr>
                <a:t>(R)))</a:t>
              </a:r>
            </a:p>
          </p:txBody>
        </p:sp>
        <p:sp>
          <p:nvSpPr>
            <p:cNvPr id="61504" name="AutoShape 79"/>
            <p:cNvSpPr>
              <a:spLocks noChangeArrowheads="1"/>
            </p:cNvSpPr>
            <p:nvPr/>
          </p:nvSpPr>
          <p:spPr bwMode="auto">
            <a:xfrm rot="5400000">
              <a:off x="3349" y="3528"/>
              <a:ext cx="144" cy="19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61505" name="Text Box 80"/>
            <p:cNvSpPr txBox="1">
              <a:spLocks noChangeArrowheads="1"/>
            </p:cNvSpPr>
            <p:nvPr/>
          </p:nvSpPr>
          <p:spPr bwMode="auto">
            <a:xfrm>
              <a:off x="2640" y="3744"/>
              <a:ext cx="163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778">
                  <a:latin typeface="Times New Roman" panose="02020603050405020304" pitchFamily="18" charset="0"/>
                  <a:ea typeface="仿宋_GB2312" panose="02010609030101010101" pitchFamily="49" charset="-122"/>
                </a:rPr>
                <a:t>R.</a:t>
              </a:r>
              <a:r>
                <a:rPr kumimoji="1" lang="zh-CN" altLang="en-US" sz="1778">
                  <a:latin typeface="Times New Roman" panose="02020603050405020304" pitchFamily="18" charset="0"/>
                  <a:ea typeface="仿宋_GB2312" panose="02010609030101010101" pitchFamily="49" charset="-122"/>
                </a:rPr>
                <a:t>成绩</a:t>
              </a:r>
              <a:r>
                <a:rPr kumimoji="1" lang="en-US" altLang="zh-CN" sz="1778">
                  <a:latin typeface="Times New Roman" panose="02020603050405020304" pitchFamily="18" charset="0"/>
                  <a:ea typeface="仿宋_GB2312" panose="02010609030101010101" pitchFamily="49" charset="-122"/>
                </a:rPr>
                <a:t>&lt;S.</a:t>
              </a:r>
              <a:r>
                <a:rPr kumimoji="1" lang="zh-CN" altLang="en-US" sz="1778">
                  <a:latin typeface="Times New Roman" panose="02020603050405020304" pitchFamily="18" charset="0"/>
                  <a:ea typeface="仿宋_GB2312" panose="02010609030101010101" pitchFamily="49" charset="-122"/>
                </a:rPr>
                <a:t>成绩</a:t>
              </a:r>
            </a:p>
          </p:txBody>
        </p:sp>
      </p:grpSp>
      <p:cxnSp>
        <p:nvCxnSpPr>
          <p:cNvPr id="530513" name="AutoShape 81"/>
          <p:cNvCxnSpPr>
            <a:cxnSpLocks noChangeShapeType="1"/>
            <a:stCxn id="61512" idx="3"/>
          </p:cNvCxnSpPr>
          <p:nvPr/>
        </p:nvCxnSpPr>
        <p:spPr bwMode="auto">
          <a:xfrm>
            <a:off x="2934278" y="2514990"/>
            <a:ext cx="578556" cy="176389"/>
          </a:xfrm>
          <a:prstGeom prst="straightConnector1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0514" name="AutoShape 82"/>
          <p:cNvCxnSpPr>
            <a:cxnSpLocks noChangeShapeType="1"/>
          </p:cNvCxnSpPr>
          <p:nvPr/>
        </p:nvCxnSpPr>
        <p:spPr bwMode="auto">
          <a:xfrm flipV="1">
            <a:off x="5502500" y="2599657"/>
            <a:ext cx="585611" cy="194028"/>
          </a:xfrm>
          <a:prstGeom prst="straightConnector1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0515" name="AutoShape 83"/>
          <p:cNvCxnSpPr>
            <a:cxnSpLocks noChangeShapeType="1"/>
            <a:stCxn id="61512" idx="3"/>
          </p:cNvCxnSpPr>
          <p:nvPr/>
        </p:nvCxnSpPr>
        <p:spPr bwMode="auto">
          <a:xfrm>
            <a:off x="2934278" y="2514990"/>
            <a:ext cx="578556" cy="566209"/>
          </a:xfrm>
          <a:prstGeom prst="straightConnector1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0516" name="AutoShape 84"/>
          <p:cNvCxnSpPr>
            <a:cxnSpLocks noChangeShapeType="1"/>
          </p:cNvCxnSpPr>
          <p:nvPr/>
        </p:nvCxnSpPr>
        <p:spPr bwMode="auto">
          <a:xfrm flipV="1">
            <a:off x="5502500" y="3017699"/>
            <a:ext cx="585611" cy="165806"/>
          </a:xfrm>
          <a:prstGeom prst="straightConnector1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0517" name="AutoShape 85"/>
          <p:cNvCxnSpPr>
            <a:cxnSpLocks noChangeShapeType="1"/>
            <a:stCxn id="61509" idx="3"/>
          </p:cNvCxnSpPr>
          <p:nvPr/>
        </p:nvCxnSpPr>
        <p:spPr bwMode="auto">
          <a:xfrm>
            <a:off x="2934278" y="2881879"/>
            <a:ext cx="578556" cy="199320"/>
          </a:xfrm>
          <a:prstGeom prst="straightConnector1">
            <a:avLst/>
          </a:prstGeom>
          <a:noFill/>
          <a:ln w="28575">
            <a:solidFill>
              <a:srgbClr val="6600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0518" name="AutoShape 86"/>
          <p:cNvCxnSpPr>
            <a:cxnSpLocks noChangeShapeType="1"/>
          </p:cNvCxnSpPr>
          <p:nvPr/>
        </p:nvCxnSpPr>
        <p:spPr bwMode="auto">
          <a:xfrm>
            <a:off x="5502500" y="3183505"/>
            <a:ext cx="585611" cy="271639"/>
          </a:xfrm>
          <a:prstGeom prst="straightConnector1">
            <a:avLst/>
          </a:prstGeom>
          <a:noFill/>
          <a:ln w="28575">
            <a:solidFill>
              <a:srgbClr val="6600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2000"/>
                                        <p:tgtEl>
                                          <p:spTgt spid="53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2000"/>
                                        <p:tgtEl>
                                          <p:spTgt spid="530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53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000"/>
                                        <p:tgtEl>
                                          <p:spTgt spid="53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2000"/>
                                        <p:tgtEl>
                                          <p:spTgt spid="53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1000"/>
                                        <p:tgtEl>
                                          <p:spTgt spid="53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10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3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自然连接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333341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>
                <a:highlight>
                  <a:srgbClr val="FFFF00"/>
                </a:highlight>
              </a:rPr>
              <a:t>从两个关系的广义笛卡儿积中选取在相同属性列</a:t>
            </a:r>
            <a:r>
              <a:rPr lang="en-US" altLang="zh-CN" dirty="0">
                <a:highlight>
                  <a:srgbClr val="FFFF00"/>
                </a:highlight>
              </a:rPr>
              <a:t>B</a:t>
            </a:r>
            <a:r>
              <a:rPr lang="zh-CN" altLang="en-US" dirty="0">
                <a:highlight>
                  <a:srgbClr val="FFFF00"/>
                </a:highlight>
              </a:rPr>
              <a:t>上取值相等的元组，并去掉重复的行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endParaRPr lang="zh-CN" altLang="en-US" dirty="0"/>
          </a:p>
          <a:p>
            <a:pPr marL="380996" indent="-380996" eaLnBrk="1" hangingPunct="1">
              <a:lnSpc>
                <a:spcPct val="130000"/>
              </a:lnSpc>
              <a:defRPr/>
            </a:pPr>
            <a:endParaRPr lang="zh-CN" altLang="en-US" dirty="0"/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自然连接与等值连接的不同</a:t>
            </a:r>
          </a:p>
          <a:p>
            <a:pPr lvl="1"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自然连接中相等的分量必须是相同的属性组，并且要在结果中去掉重复的属性，而等值连接则不必。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561321" y="1849388"/>
            <a:ext cx="8911166" cy="605340"/>
            <a:chOff x="384" y="1827"/>
            <a:chExt cx="5052" cy="412"/>
          </a:xfrm>
        </p:grpSpPr>
        <p:sp>
          <p:nvSpPr>
            <p:cNvPr id="62470" name="AutoShape 5"/>
            <p:cNvSpPr>
              <a:spLocks noChangeArrowheads="1"/>
            </p:cNvSpPr>
            <p:nvPr/>
          </p:nvSpPr>
          <p:spPr bwMode="auto">
            <a:xfrm rot="5400000">
              <a:off x="873" y="1968"/>
              <a:ext cx="144" cy="144"/>
            </a:xfrm>
            <a:prstGeom prst="flowChartCollat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/>
            </a:p>
          </p:txBody>
        </p:sp>
        <p:sp>
          <p:nvSpPr>
            <p:cNvPr id="62471" name="Line 6"/>
            <p:cNvSpPr>
              <a:spLocks noChangeShapeType="1"/>
            </p:cNvSpPr>
            <p:nvPr/>
          </p:nvSpPr>
          <p:spPr bwMode="auto">
            <a:xfrm>
              <a:off x="2091" y="1911"/>
              <a:ext cx="9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62472" name="Arc 7"/>
            <p:cNvSpPr>
              <a:spLocks/>
            </p:cNvSpPr>
            <p:nvPr/>
          </p:nvSpPr>
          <p:spPr bwMode="auto">
            <a:xfrm rot="-4200000">
              <a:off x="1783" y="1893"/>
              <a:ext cx="144" cy="244"/>
            </a:xfrm>
            <a:custGeom>
              <a:avLst/>
              <a:gdLst>
                <a:gd name="T0" fmla="*/ 0 w 21600"/>
                <a:gd name="T1" fmla="*/ 0 h 31859"/>
                <a:gd name="T2" fmla="*/ 0 w 21600"/>
                <a:gd name="T3" fmla="*/ 0 h 31859"/>
                <a:gd name="T4" fmla="*/ 0 w 21600"/>
                <a:gd name="T5" fmla="*/ 0 h 318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1859" fill="none" extrusionOk="0">
                  <a:moveTo>
                    <a:pt x="7836" y="-1"/>
                  </a:moveTo>
                  <a:cubicBezTo>
                    <a:pt x="16134" y="3230"/>
                    <a:pt x="21600" y="11222"/>
                    <a:pt x="21600" y="20128"/>
                  </a:cubicBezTo>
                  <a:cubicBezTo>
                    <a:pt x="21600" y="24290"/>
                    <a:pt x="20397" y="28363"/>
                    <a:pt x="18136" y="31858"/>
                  </a:cubicBezTo>
                </a:path>
                <a:path w="21600" h="31859" stroke="0" extrusionOk="0">
                  <a:moveTo>
                    <a:pt x="7836" y="-1"/>
                  </a:moveTo>
                  <a:cubicBezTo>
                    <a:pt x="16134" y="3230"/>
                    <a:pt x="21600" y="11222"/>
                    <a:pt x="21600" y="20128"/>
                  </a:cubicBezTo>
                  <a:cubicBezTo>
                    <a:pt x="21600" y="24290"/>
                    <a:pt x="20397" y="28363"/>
                    <a:pt x="18136" y="31858"/>
                  </a:cubicBezTo>
                  <a:lnTo>
                    <a:pt x="0" y="20128"/>
                  </a:lnTo>
                  <a:lnTo>
                    <a:pt x="7836" y="-1"/>
                  </a:lnTo>
                  <a:close/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31464" name="Rectangle 8"/>
            <p:cNvSpPr>
              <a:spLocks noChangeArrowheads="1"/>
            </p:cNvSpPr>
            <p:nvPr/>
          </p:nvSpPr>
          <p:spPr bwMode="auto">
            <a:xfrm>
              <a:off x="384" y="1827"/>
              <a:ext cx="5052" cy="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1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  S = { 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rs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[B] | 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sym typeface="Symbol" pitchFamily="18" charset="2"/>
                </a:rPr>
                <a:t>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 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sym typeface="Symbol" pitchFamily="18" charset="2"/>
                </a:rPr>
                <a:t> 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s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sym typeface="Symbol" pitchFamily="18" charset="2"/>
                </a:rPr>
                <a:t></a:t>
              </a:r>
              <a:r>
                <a:rPr kumimoji="1" lang="en-US" altLang="zh-CN" sz="3111" b="1" dirty="0" err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S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 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sym typeface="Symbol" pitchFamily="18" charset="2"/>
                </a:rPr>
                <a:t> </a:t>
              </a:r>
              <a:r>
                <a:rPr kumimoji="1" lang="en-US" altLang="zh-CN" sz="3111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r[B]=S[B] }</a:t>
              </a:r>
            </a:p>
          </p:txBody>
        </p:sp>
      </p:grpSp>
    </p:spTree>
  </p:cSld>
  <p:clrMapOvr>
    <a:masterClrMapping/>
  </p:clrMapOvr>
  <p:transition advTm="109595"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自然连接</a:t>
            </a:r>
          </a:p>
        </p:txBody>
      </p:sp>
      <p:grpSp>
        <p:nvGrpSpPr>
          <p:cNvPr id="532483" name="Group 3"/>
          <p:cNvGrpSpPr>
            <a:grpSpLocks/>
          </p:cNvGrpSpPr>
          <p:nvPr/>
        </p:nvGrpSpPr>
        <p:grpSpPr bwMode="auto">
          <a:xfrm>
            <a:off x="1142900" y="2757168"/>
            <a:ext cx="2032000" cy="2800154"/>
            <a:chOff x="1056" y="686"/>
            <a:chExt cx="1152" cy="1906"/>
          </a:xfrm>
        </p:grpSpPr>
        <p:sp>
          <p:nvSpPr>
            <p:cNvPr id="63591" name="Rectangle 4"/>
            <p:cNvSpPr>
              <a:spLocks noChangeArrowheads="1"/>
            </p:cNvSpPr>
            <p:nvPr/>
          </p:nvSpPr>
          <p:spPr bwMode="auto">
            <a:xfrm>
              <a:off x="1056" y="960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>
                  <a:latin typeface="Helvetica" panose="020B0604020202020204" pitchFamily="34" charset="0"/>
                </a:rPr>
                <a:t>A</a:t>
              </a:r>
            </a:p>
          </p:txBody>
        </p:sp>
        <p:sp>
          <p:nvSpPr>
            <p:cNvPr id="63592" name="Rectangle 5"/>
            <p:cNvSpPr>
              <a:spLocks noChangeArrowheads="1"/>
            </p:cNvSpPr>
            <p:nvPr/>
          </p:nvSpPr>
          <p:spPr bwMode="auto">
            <a:xfrm>
              <a:off x="1344" y="960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latin typeface="Helvetica" panose="020B0604020202020204" pitchFamily="34" charset="0"/>
                </a:rPr>
                <a:t>B</a:t>
              </a:r>
            </a:p>
          </p:txBody>
        </p:sp>
        <p:sp>
          <p:nvSpPr>
            <p:cNvPr id="63593" name="Rectangle 6"/>
            <p:cNvSpPr>
              <a:spLocks noChangeArrowheads="1"/>
            </p:cNvSpPr>
            <p:nvPr/>
          </p:nvSpPr>
          <p:spPr bwMode="auto">
            <a:xfrm>
              <a:off x="1056" y="1344"/>
              <a:ext cx="288" cy="1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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</a:t>
              </a:r>
            </a:p>
          </p:txBody>
        </p:sp>
        <p:sp>
          <p:nvSpPr>
            <p:cNvPr id="63594" name="Rectangle 7"/>
            <p:cNvSpPr>
              <a:spLocks noChangeArrowheads="1"/>
            </p:cNvSpPr>
            <p:nvPr/>
          </p:nvSpPr>
          <p:spPr bwMode="auto">
            <a:xfrm>
              <a:off x="1344" y="1344"/>
              <a:ext cx="288" cy="1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4</a:t>
              </a:r>
            </a:p>
            <a:p>
              <a:pPr algn="ctr"/>
              <a:r>
                <a:rPr lang="en-US" altLang="zh-CN" sz="2222" i="1" dirty="0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2222" i="1" dirty="0">
                  <a:solidFill>
                    <a:schemeClr val="tx2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63595" name="Rectangle 8"/>
            <p:cNvSpPr>
              <a:spLocks noChangeArrowheads="1"/>
            </p:cNvSpPr>
            <p:nvPr/>
          </p:nvSpPr>
          <p:spPr bwMode="auto">
            <a:xfrm>
              <a:off x="1632" y="960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latin typeface="Helvetica" panose="020B0604020202020204" pitchFamily="34" charset="0"/>
                </a:rPr>
                <a:t>C</a:t>
              </a:r>
            </a:p>
          </p:txBody>
        </p:sp>
        <p:sp>
          <p:nvSpPr>
            <p:cNvPr id="63596" name="Rectangle 9"/>
            <p:cNvSpPr>
              <a:spLocks noChangeArrowheads="1"/>
            </p:cNvSpPr>
            <p:nvPr/>
          </p:nvSpPr>
          <p:spPr bwMode="auto">
            <a:xfrm>
              <a:off x="1920" y="960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latin typeface="Helvetica" panose="020B0604020202020204" pitchFamily="34" charset="0"/>
                </a:rPr>
                <a:t>D</a:t>
              </a:r>
            </a:p>
          </p:txBody>
        </p:sp>
        <p:sp>
          <p:nvSpPr>
            <p:cNvPr id="63597" name="Rectangle 10"/>
            <p:cNvSpPr>
              <a:spLocks noChangeArrowheads="1"/>
            </p:cNvSpPr>
            <p:nvPr/>
          </p:nvSpPr>
          <p:spPr bwMode="auto">
            <a:xfrm>
              <a:off x="1632" y="1344"/>
              <a:ext cx="288" cy="1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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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63598" name="Rectangle 11"/>
            <p:cNvSpPr>
              <a:spLocks noChangeArrowheads="1"/>
            </p:cNvSpPr>
            <p:nvPr/>
          </p:nvSpPr>
          <p:spPr bwMode="auto">
            <a:xfrm>
              <a:off x="1920" y="1344"/>
              <a:ext cx="288" cy="1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  <a:p>
              <a:pPr algn="ctr"/>
              <a:r>
                <a:rPr lang="en-US" altLang="zh-CN" sz="2222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solidFill>
                    <a:schemeClr val="tx2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</p:txBody>
        </p:sp>
        <p:sp>
          <p:nvSpPr>
            <p:cNvPr id="63599" name="Text Box 12"/>
            <p:cNvSpPr txBox="1">
              <a:spLocks noChangeArrowheads="1"/>
            </p:cNvSpPr>
            <p:nvPr/>
          </p:nvSpPr>
          <p:spPr bwMode="auto">
            <a:xfrm>
              <a:off x="1536" y="686"/>
              <a:ext cx="184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800" b="1" i="1" dirty="0">
                  <a:latin typeface="Helvetica" panose="020B0604020202020204" pitchFamily="34" charset="0"/>
                </a:rPr>
                <a:t>r</a:t>
              </a:r>
            </a:p>
          </p:txBody>
        </p:sp>
      </p:grpSp>
      <p:grpSp>
        <p:nvGrpSpPr>
          <p:cNvPr id="532493" name="Group 13"/>
          <p:cNvGrpSpPr>
            <a:grpSpLocks/>
          </p:cNvGrpSpPr>
          <p:nvPr/>
        </p:nvGrpSpPr>
        <p:grpSpPr bwMode="auto">
          <a:xfrm>
            <a:off x="4275567" y="2693669"/>
            <a:ext cx="1524000" cy="2659040"/>
            <a:chOff x="3264" y="686"/>
            <a:chExt cx="864" cy="1810"/>
          </a:xfrm>
        </p:grpSpPr>
        <p:sp>
          <p:nvSpPr>
            <p:cNvPr id="63584" name="Rectangle 14"/>
            <p:cNvSpPr>
              <a:spLocks noChangeArrowheads="1"/>
            </p:cNvSpPr>
            <p:nvPr/>
          </p:nvSpPr>
          <p:spPr bwMode="auto">
            <a:xfrm>
              <a:off x="3264" y="1008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latin typeface="Helvetica" panose="020B0604020202020204" pitchFamily="34" charset="0"/>
                </a:rPr>
                <a:t>B</a:t>
              </a:r>
            </a:p>
          </p:txBody>
        </p:sp>
        <p:sp>
          <p:nvSpPr>
            <p:cNvPr id="63585" name="Rectangle 15"/>
            <p:cNvSpPr>
              <a:spLocks noChangeArrowheads="1"/>
            </p:cNvSpPr>
            <p:nvPr/>
          </p:nvSpPr>
          <p:spPr bwMode="auto">
            <a:xfrm>
              <a:off x="3264" y="1392"/>
              <a:ext cx="288" cy="1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3</a:t>
              </a:r>
            </a:p>
            <a:p>
              <a:pPr algn="ctr"/>
              <a:r>
                <a:rPr lang="en-US" altLang="zh-CN" sz="2222" i="1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2222" i="1">
                  <a:solidFill>
                    <a:schemeClr val="tx2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3</a:t>
              </a:r>
            </a:p>
          </p:txBody>
        </p:sp>
        <p:sp>
          <p:nvSpPr>
            <p:cNvPr id="63586" name="Rectangle 16"/>
            <p:cNvSpPr>
              <a:spLocks noChangeArrowheads="1"/>
            </p:cNvSpPr>
            <p:nvPr/>
          </p:nvSpPr>
          <p:spPr bwMode="auto">
            <a:xfrm>
              <a:off x="3552" y="1008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latin typeface="Helvetica" panose="020B0604020202020204" pitchFamily="34" charset="0"/>
                </a:rPr>
                <a:t>D</a:t>
              </a:r>
            </a:p>
          </p:txBody>
        </p:sp>
        <p:sp>
          <p:nvSpPr>
            <p:cNvPr id="63587" name="Rectangle 17"/>
            <p:cNvSpPr>
              <a:spLocks noChangeArrowheads="1"/>
            </p:cNvSpPr>
            <p:nvPr/>
          </p:nvSpPr>
          <p:spPr bwMode="auto">
            <a:xfrm>
              <a:off x="3552" y="1392"/>
              <a:ext cx="288" cy="1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solidFill>
                    <a:schemeClr val="tx2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  <a:p>
              <a:pPr algn="ctr"/>
              <a:r>
                <a:rPr lang="en-US" altLang="zh-CN" sz="2222"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</p:txBody>
        </p:sp>
        <p:sp>
          <p:nvSpPr>
            <p:cNvPr id="63588" name="Rectangle 18"/>
            <p:cNvSpPr>
              <a:spLocks noChangeArrowheads="1"/>
            </p:cNvSpPr>
            <p:nvPr/>
          </p:nvSpPr>
          <p:spPr bwMode="auto">
            <a:xfrm>
              <a:off x="3840" y="1008"/>
              <a:ext cx="288" cy="33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latin typeface="Helvetica" panose="020B0604020202020204" pitchFamily="34" charset="0"/>
                </a:rPr>
                <a:t>E</a:t>
              </a:r>
            </a:p>
          </p:txBody>
        </p:sp>
        <p:sp>
          <p:nvSpPr>
            <p:cNvPr id="63589" name="Rectangle 19"/>
            <p:cNvSpPr>
              <a:spLocks noChangeArrowheads="1"/>
            </p:cNvSpPr>
            <p:nvPr/>
          </p:nvSpPr>
          <p:spPr bwMode="auto">
            <a:xfrm>
              <a:off x="3840" y="1392"/>
              <a:ext cx="288" cy="1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  <a:endParaRPr lang="en-US" altLang="zh-CN" sz="2222" b="1" i="1">
                <a:latin typeface="Helvetica" panose="020B0604020202020204" pitchFamily="34" charset="0"/>
                <a:sym typeface="Symbol" panose="05050102010706020507" pitchFamily="18" charset="2"/>
              </a:endParaRP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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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</a:t>
              </a:r>
            </a:p>
          </p:txBody>
        </p:sp>
        <p:sp>
          <p:nvSpPr>
            <p:cNvPr id="63590" name="Text Box 20"/>
            <p:cNvSpPr txBox="1">
              <a:spLocks noChangeArrowheads="1"/>
            </p:cNvSpPr>
            <p:nvPr/>
          </p:nvSpPr>
          <p:spPr bwMode="auto">
            <a:xfrm>
              <a:off x="3600" y="716"/>
              <a:ext cx="186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defRPr sz="2800" b="1" i="1">
                  <a:latin typeface="Helvetica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s</a:t>
              </a:r>
            </a:p>
          </p:txBody>
        </p:sp>
      </p:grpSp>
      <p:grpSp>
        <p:nvGrpSpPr>
          <p:cNvPr id="532501" name="Group 21"/>
          <p:cNvGrpSpPr>
            <a:grpSpLocks/>
          </p:cNvGrpSpPr>
          <p:nvPr/>
        </p:nvGrpSpPr>
        <p:grpSpPr bwMode="auto">
          <a:xfrm>
            <a:off x="7021943" y="2649843"/>
            <a:ext cx="2418291" cy="2766365"/>
            <a:chOff x="2112" y="2342"/>
            <a:chExt cx="1371" cy="1882"/>
          </a:xfrm>
        </p:grpSpPr>
        <p:sp>
          <p:nvSpPr>
            <p:cNvPr id="63570" name="Rectangle 22"/>
            <p:cNvSpPr>
              <a:spLocks noChangeArrowheads="1"/>
            </p:cNvSpPr>
            <p:nvPr/>
          </p:nvSpPr>
          <p:spPr bwMode="auto">
            <a:xfrm>
              <a:off x="2112" y="3072"/>
              <a:ext cx="274" cy="11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</a:t>
              </a:r>
            </a:p>
          </p:txBody>
        </p:sp>
        <p:sp>
          <p:nvSpPr>
            <p:cNvPr id="63571" name="Rectangle 23"/>
            <p:cNvSpPr>
              <a:spLocks noChangeArrowheads="1"/>
            </p:cNvSpPr>
            <p:nvPr/>
          </p:nvSpPr>
          <p:spPr bwMode="auto">
            <a:xfrm>
              <a:off x="2386" y="3072"/>
              <a:ext cx="274" cy="11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2222" i="1" dirty="0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2222" i="1" dirty="0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2222" i="1" dirty="0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altLang="zh-CN" sz="2222" i="1" dirty="0">
                  <a:solidFill>
                    <a:schemeClr val="tx2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63572" name="Rectangle 24"/>
            <p:cNvSpPr>
              <a:spLocks noChangeArrowheads="1"/>
            </p:cNvSpPr>
            <p:nvPr/>
          </p:nvSpPr>
          <p:spPr bwMode="auto">
            <a:xfrm>
              <a:off x="2660" y="3072"/>
              <a:ext cx="275" cy="11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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</a:t>
              </a:r>
            </a:p>
            <a:p>
              <a:pPr algn="ctr"/>
              <a:r>
                <a:rPr lang="en-US" altLang="zh-CN" sz="2222" i="1"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63573" name="Rectangle 25"/>
            <p:cNvSpPr>
              <a:spLocks noChangeArrowheads="1"/>
            </p:cNvSpPr>
            <p:nvPr/>
          </p:nvSpPr>
          <p:spPr bwMode="auto">
            <a:xfrm>
              <a:off x="2935" y="3072"/>
              <a:ext cx="274" cy="11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solidFill>
                    <a:schemeClr val="hlink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/>
              <a:r>
                <a:rPr lang="en-US" altLang="zh-CN" sz="2222">
                  <a:solidFill>
                    <a:schemeClr val="tx2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</p:txBody>
        </p:sp>
        <p:sp>
          <p:nvSpPr>
            <p:cNvPr id="63574" name="Rectangle 26"/>
            <p:cNvSpPr>
              <a:spLocks noChangeArrowheads="1"/>
            </p:cNvSpPr>
            <p:nvPr/>
          </p:nvSpPr>
          <p:spPr bwMode="auto">
            <a:xfrm>
              <a:off x="3209" y="3072"/>
              <a:ext cx="274" cy="11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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</a:t>
              </a:r>
            </a:p>
            <a:p>
              <a:pPr algn="ctr"/>
              <a:r>
                <a:rPr lang="en-US" altLang="zh-CN" sz="2222" i="1" dirty="0">
                  <a:latin typeface="Helvetica" panose="020B0604020202020204" pitchFamily="34" charset="0"/>
                  <a:sym typeface="Symbol" panose="05050102010706020507" pitchFamily="18" charset="2"/>
                </a:rPr>
                <a:t></a:t>
              </a:r>
            </a:p>
          </p:txBody>
        </p:sp>
        <p:grpSp>
          <p:nvGrpSpPr>
            <p:cNvPr id="63575" name="Group 27"/>
            <p:cNvGrpSpPr>
              <a:grpSpLocks/>
            </p:cNvGrpSpPr>
            <p:nvPr/>
          </p:nvGrpSpPr>
          <p:grpSpPr bwMode="auto">
            <a:xfrm>
              <a:off x="2112" y="2342"/>
              <a:ext cx="1371" cy="668"/>
              <a:chOff x="2112" y="2342"/>
              <a:chExt cx="1371" cy="668"/>
            </a:xfrm>
          </p:grpSpPr>
          <p:sp>
            <p:nvSpPr>
              <p:cNvPr id="63576" name="Rectangle 28"/>
              <p:cNvSpPr>
                <a:spLocks noChangeArrowheads="1"/>
              </p:cNvSpPr>
              <p:nvPr/>
            </p:nvSpPr>
            <p:spPr bwMode="auto">
              <a:xfrm>
                <a:off x="2112" y="2697"/>
                <a:ext cx="274" cy="313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222" i="1" dirty="0">
                    <a:latin typeface="Helvetica" panose="020B0604020202020204" pitchFamily="34" charset="0"/>
                  </a:rPr>
                  <a:t>A</a:t>
                </a:r>
              </a:p>
            </p:txBody>
          </p:sp>
          <p:sp>
            <p:nvSpPr>
              <p:cNvPr id="63577" name="Rectangle 29"/>
              <p:cNvSpPr>
                <a:spLocks noChangeArrowheads="1"/>
              </p:cNvSpPr>
              <p:nvPr/>
            </p:nvSpPr>
            <p:spPr bwMode="auto">
              <a:xfrm>
                <a:off x="2386" y="2697"/>
                <a:ext cx="274" cy="313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222" i="1" dirty="0">
                    <a:latin typeface="Helvetica" panose="020B0604020202020204" pitchFamily="34" charset="0"/>
                  </a:rPr>
                  <a:t>B</a:t>
                </a:r>
              </a:p>
            </p:txBody>
          </p:sp>
          <p:sp>
            <p:nvSpPr>
              <p:cNvPr id="63578" name="Rectangle 30"/>
              <p:cNvSpPr>
                <a:spLocks noChangeArrowheads="1"/>
              </p:cNvSpPr>
              <p:nvPr/>
            </p:nvSpPr>
            <p:spPr bwMode="auto">
              <a:xfrm>
                <a:off x="2660" y="2697"/>
                <a:ext cx="275" cy="313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222" i="1">
                    <a:latin typeface="Helvetica" panose="020B0604020202020204" pitchFamily="34" charset="0"/>
                  </a:rPr>
                  <a:t>C</a:t>
                </a:r>
              </a:p>
            </p:txBody>
          </p:sp>
          <p:sp>
            <p:nvSpPr>
              <p:cNvPr id="63579" name="Rectangle 31"/>
              <p:cNvSpPr>
                <a:spLocks noChangeArrowheads="1"/>
              </p:cNvSpPr>
              <p:nvPr/>
            </p:nvSpPr>
            <p:spPr bwMode="auto">
              <a:xfrm>
                <a:off x="2935" y="2697"/>
                <a:ext cx="274" cy="313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222" i="1" dirty="0">
                    <a:latin typeface="Helvetica" panose="020B0604020202020204" pitchFamily="34" charset="0"/>
                  </a:rPr>
                  <a:t>D</a:t>
                </a:r>
              </a:p>
            </p:txBody>
          </p:sp>
          <p:sp>
            <p:nvSpPr>
              <p:cNvPr id="63580" name="Rectangle 32"/>
              <p:cNvSpPr>
                <a:spLocks noChangeArrowheads="1"/>
              </p:cNvSpPr>
              <p:nvPr/>
            </p:nvSpPr>
            <p:spPr bwMode="auto">
              <a:xfrm>
                <a:off x="3209" y="2697"/>
                <a:ext cx="274" cy="313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222" i="1" dirty="0">
                    <a:latin typeface="Helvetica" panose="020B0604020202020204" pitchFamily="34" charset="0"/>
                  </a:rPr>
                  <a:t>E</a:t>
                </a:r>
              </a:p>
            </p:txBody>
          </p:sp>
          <p:grpSp>
            <p:nvGrpSpPr>
              <p:cNvPr id="63581" name="Group 33"/>
              <p:cNvGrpSpPr>
                <a:grpSpLocks/>
              </p:cNvGrpSpPr>
              <p:nvPr/>
            </p:nvGrpSpPr>
            <p:grpSpPr bwMode="auto">
              <a:xfrm>
                <a:off x="2595" y="2342"/>
                <a:ext cx="466" cy="356"/>
                <a:chOff x="291" y="2630"/>
                <a:chExt cx="466" cy="356"/>
              </a:xfrm>
            </p:grpSpPr>
            <p:sp>
              <p:nvSpPr>
                <p:cNvPr id="63582" name="Rectangle 34"/>
                <p:cNvSpPr>
                  <a:spLocks noChangeArrowheads="1"/>
                </p:cNvSpPr>
                <p:nvPr/>
              </p:nvSpPr>
              <p:spPr bwMode="auto">
                <a:xfrm>
                  <a:off x="291" y="2630"/>
                  <a:ext cx="466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marL="342900" indent="-3429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zh-CN" sz="2800" b="1" i="1" dirty="0">
                      <a:latin typeface="Helvetica" panose="020B0604020202020204" pitchFamily="34" charset="0"/>
                    </a:rPr>
                    <a:t>r   s</a:t>
                  </a:r>
                </a:p>
              </p:txBody>
            </p:sp>
            <p:sp>
              <p:nvSpPr>
                <p:cNvPr id="63583" name="AutoShape 35"/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70" y="2784"/>
                  <a:ext cx="96" cy="96"/>
                </a:xfrm>
                <a:prstGeom prst="flowChartCollat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</a:pPr>
                  <a:endParaRPr lang="zh-CN" altLang="en-US" sz="3111"/>
                </a:p>
              </p:txBody>
            </p:sp>
          </p:grpSp>
        </p:grpSp>
      </p:grpSp>
      <p:sp>
        <p:nvSpPr>
          <p:cNvPr id="532516" name="Line 36"/>
          <p:cNvSpPr>
            <a:spLocks noChangeShapeType="1"/>
          </p:cNvSpPr>
          <p:nvPr/>
        </p:nvSpPr>
        <p:spPr bwMode="auto">
          <a:xfrm>
            <a:off x="3206651" y="3941599"/>
            <a:ext cx="1040694" cy="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532517" name="Line 37"/>
          <p:cNvSpPr>
            <a:spLocks noChangeShapeType="1"/>
          </p:cNvSpPr>
          <p:nvPr/>
        </p:nvSpPr>
        <p:spPr bwMode="auto">
          <a:xfrm>
            <a:off x="3206651" y="3941599"/>
            <a:ext cx="1040694" cy="601486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532518" name="Line 38"/>
          <p:cNvSpPr>
            <a:spLocks noChangeShapeType="1"/>
          </p:cNvSpPr>
          <p:nvPr/>
        </p:nvSpPr>
        <p:spPr bwMode="auto">
          <a:xfrm flipV="1">
            <a:off x="3206651" y="3941600"/>
            <a:ext cx="1040694" cy="1067152"/>
          </a:xfrm>
          <a:prstGeom prst="line">
            <a:avLst/>
          </a:prstGeom>
          <a:noFill/>
          <a:ln w="28575">
            <a:solidFill>
              <a:srgbClr val="660066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532519" name="Line 39"/>
          <p:cNvSpPr>
            <a:spLocks noChangeShapeType="1"/>
          </p:cNvSpPr>
          <p:nvPr/>
        </p:nvSpPr>
        <p:spPr bwMode="auto">
          <a:xfrm flipV="1">
            <a:off x="3206651" y="4543085"/>
            <a:ext cx="1040694" cy="465667"/>
          </a:xfrm>
          <a:prstGeom prst="line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532520" name="Line 40"/>
          <p:cNvSpPr>
            <a:spLocks noChangeShapeType="1"/>
          </p:cNvSpPr>
          <p:nvPr/>
        </p:nvSpPr>
        <p:spPr bwMode="auto">
          <a:xfrm flipV="1">
            <a:off x="3206651" y="4876461"/>
            <a:ext cx="1040694" cy="46743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532521" name="Line 41"/>
          <p:cNvSpPr>
            <a:spLocks noChangeShapeType="1"/>
          </p:cNvSpPr>
          <p:nvPr/>
        </p:nvSpPr>
        <p:spPr bwMode="auto">
          <a:xfrm>
            <a:off x="5783693" y="3915140"/>
            <a:ext cx="1199444" cy="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532522" name="Line 42"/>
          <p:cNvSpPr>
            <a:spLocks noChangeShapeType="1"/>
          </p:cNvSpPr>
          <p:nvPr/>
        </p:nvSpPr>
        <p:spPr bwMode="auto">
          <a:xfrm flipV="1">
            <a:off x="5767817" y="4276739"/>
            <a:ext cx="1278820" cy="333374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532523" name="Line 43"/>
          <p:cNvSpPr>
            <a:spLocks noChangeShapeType="1"/>
          </p:cNvSpPr>
          <p:nvPr/>
        </p:nvSpPr>
        <p:spPr bwMode="auto">
          <a:xfrm>
            <a:off x="5767817" y="3941599"/>
            <a:ext cx="1278820" cy="668513"/>
          </a:xfrm>
          <a:prstGeom prst="line">
            <a:avLst/>
          </a:prstGeom>
          <a:noFill/>
          <a:ln w="28575">
            <a:solidFill>
              <a:srgbClr val="660066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532524" name="Line 44"/>
          <p:cNvSpPr>
            <a:spLocks noChangeShapeType="1"/>
          </p:cNvSpPr>
          <p:nvPr/>
        </p:nvSpPr>
        <p:spPr bwMode="auto">
          <a:xfrm>
            <a:off x="5767817" y="4610113"/>
            <a:ext cx="1278820" cy="398639"/>
          </a:xfrm>
          <a:prstGeom prst="line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532525" name="Line 45"/>
          <p:cNvSpPr>
            <a:spLocks noChangeShapeType="1"/>
          </p:cNvSpPr>
          <p:nvPr/>
        </p:nvSpPr>
        <p:spPr bwMode="auto">
          <a:xfrm>
            <a:off x="5767817" y="4943488"/>
            <a:ext cx="1199444" cy="331611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grpSp>
        <p:nvGrpSpPr>
          <p:cNvPr id="63504" name="Group 46"/>
          <p:cNvGrpSpPr>
            <a:grpSpLocks/>
          </p:cNvGrpSpPr>
          <p:nvPr/>
        </p:nvGrpSpPr>
        <p:grpSpPr bwMode="auto">
          <a:xfrm>
            <a:off x="726623" y="1230502"/>
            <a:ext cx="2455333" cy="1464028"/>
            <a:chOff x="576" y="2928"/>
            <a:chExt cx="1536" cy="996"/>
          </a:xfrm>
        </p:grpSpPr>
        <p:sp>
          <p:nvSpPr>
            <p:cNvPr id="63549" name="Rectangle 47"/>
            <p:cNvSpPr>
              <a:spLocks noChangeArrowheads="1"/>
            </p:cNvSpPr>
            <p:nvPr/>
          </p:nvSpPr>
          <p:spPr bwMode="auto">
            <a:xfrm>
              <a:off x="1600" y="3675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63550" name="Rectangle 48"/>
            <p:cNvSpPr>
              <a:spLocks noChangeArrowheads="1"/>
            </p:cNvSpPr>
            <p:nvPr/>
          </p:nvSpPr>
          <p:spPr bwMode="auto">
            <a:xfrm>
              <a:off x="1088" y="3675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63551" name="Rectangle 49"/>
            <p:cNvSpPr>
              <a:spLocks noChangeArrowheads="1"/>
            </p:cNvSpPr>
            <p:nvPr/>
          </p:nvSpPr>
          <p:spPr bwMode="auto">
            <a:xfrm>
              <a:off x="576" y="3675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63552" name="Rectangle 50"/>
            <p:cNvSpPr>
              <a:spLocks noChangeArrowheads="1"/>
            </p:cNvSpPr>
            <p:nvPr/>
          </p:nvSpPr>
          <p:spPr bwMode="auto">
            <a:xfrm>
              <a:off x="1600" y="3426"/>
              <a:ext cx="51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3553" name="Rectangle 51"/>
            <p:cNvSpPr>
              <a:spLocks noChangeArrowheads="1"/>
            </p:cNvSpPr>
            <p:nvPr/>
          </p:nvSpPr>
          <p:spPr bwMode="auto">
            <a:xfrm>
              <a:off x="1088" y="3426"/>
              <a:ext cx="51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3554" name="Rectangle 52"/>
            <p:cNvSpPr>
              <a:spLocks noChangeArrowheads="1"/>
            </p:cNvSpPr>
            <p:nvPr/>
          </p:nvSpPr>
          <p:spPr bwMode="auto">
            <a:xfrm>
              <a:off x="576" y="3426"/>
              <a:ext cx="51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3555" name="Rectangle 53"/>
            <p:cNvSpPr>
              <a:spLocks noChangeArrowheads="1"/>
            </p:cNvSpPr>
            <p:nvPr/>
          </p:nvSpPr>
          <p:spPr bwMode="auto">
            <a:xfrm>
              <a:off x="1600" y="3177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3556" name="Rectangle 54"/>
            <p:cNvSpPr>
              <a:spLocks noChangeArrowheads="1"/>
            </p:cNvSpPr>
            <p:nvPr/>
          </p:nvSpPr>
          <p:spPr bwMode="auto">
            <a:xfrm>
              <a:off x="1088" y="3177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3557" name="Rectangle 55"/>
            <p:cNvSpPr>
              <a:spLocks noChangeArrowheads="1"/>
            </p:cNvSpPr>
            <p:nvPr/>
          </p:nvSpPr>
          <p:spPr bwMode="auto">
            <a:xfrm>
              <a:off x="576" y="3177"/>
              <a:ext cx="51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3558" name="Rectangle 56"/>
            <p:cNvSpPr>
              <a:spLocks noChangeArrowheads="1"/>
            </p:cNvSpPr>
            <p:nvPr/>
          </p:nvSpPr>
          <p:spPr bwMode="auto">
            <a:xfrm>
              <a:off x="1600" y="2928"/>
              <a:ext cx="51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3559" name="Rectangle 57"/>
            <p:cNvSpPr>
              <a:spLocks noChangeArrowheads="1"/>
            </p:cNvSpPr>
            <p:nvPr/>
          </p:nvSpPr>
          <p:spPr bwMode="auto">
            <a:xfrm>
              <a:off x="1088" y="2928"/>
              <a:ext cx="51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3560" name="Rectangle 58"/>
            <p:cNvSpPr>
              <a:spLocks noChangeArrowheads="1"/>
            </p:cNvSpPr>
            <p:nvPr/>
          </p:nvSpPr>
          <p:spPr bwMode="auto">
            <a:xfrm>
              <a:off x="576" y="2928"/>
              <a:ext cx="51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561" name="Line 59"/>
            <p:cNvSpPr>
              <a:spLocks noChangeShapeType="1"/>
            </p:cNvSpPr>
            <p:nvPr/>
          </p:nvSpPr>
          <p:spPr bwMode="auto">
            <a:xfrm>
              <a:off x="576" y="292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3562" name="Line 60"/>
            <p:cNvSpPr>
              <a:spLocks noChangeShapeType="1"/>
            </p:cNvSpPr>
            <p:nvPr/>
          </p:nvSpPr>
          <p:spPr bwMode="auto">
            <a:xfrm>
              <a:off x="576" y="3177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3563" name="Line 61"/>
            <p:cNvSpPr>
              <a:spLocks noChangeShapeType="1"/>
            </p:cNvSpPr>
            <p:nvPr/>
          </p:nvSpPr>
          <p:spPr bwMode="auto">
            <a:xfrm>
              <a:off x="576" y="3426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3564" name="Line 62"/>
            <p:cNvSpPr>
              <a:spLocks noChangeShapeType="1"/>
            </p:cNvSpPr>
            <p:nvPr/>
          </p:nvSpPr>
          <p:spPr bwMode="auto">
            <a:xfrm>
              <a:off x="576" y="3675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3565" name="Line 63"/>
            <p:cNvSpPr>
              <a:spLocks noChangeShapeType="1"/>
            </p:cNvSpPr>
            <p:nvPr/>
          </p:nvSpPr>
          <p:spPr bwMode="auto">
            <a:xfrm>
              <a:off x="576" y="39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3566" name="Line 64"/>
            <p:cNvSpPr>
              <a:spLocks noChangeShapeType="1"/>
            </p:cNvSpPr>
            <p:nvPr/>
          </p:nvSpPr>
          <p:spPr bwMode="auto">
            <a:xfrm>
              <a:off x="576" y="292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3567" name="Line 65"/>
            <p:cNvSpPr>
              <a:spLocks noChangeShapeType="1"/>
            </p:cNvSpPr>
            <p:nvPr/>
          </p:nvSpPr>
          <p:spPr bwMode="auto">
            <a:xfrm>
              <a:off x="1088" y="292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3568" name="Line 66"/>
            <p:cNvSpPr>
              <a:spLocks noChangeShapeType="1"/>
            </p:cNvSpPr>
            <p:nvPr/>
          </p:nvSpPr>
          <p:spPr bwMode="auto">
            <a:xfrm>
              <a:off x="1600" y="292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3569" name="Line 67"/>
            <p:cNvSpPr>
              <a:spLocks noChangeShapeType="1"/>
            </p:cNvSpPr>
            <p:nvPr/>
          </p:nvSpPr>
          <p:spPr bwMode="auto">
            <a:xfrm>
              <a:off x="2112" y="292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aphicFrame>
        <p:nvGraphicFramePr>
          <p:cNvPr id="532592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81099"/>
              </p:ext>
            </p:extLst>
          </p:nvPr>
        </p:nvGraphicFramePr>
        <p:xfrm>
          <a:off x="3689956" y="1371613"/>
          <a:ext cx="1778000" cy="1171224"/>
        </p:xfrm>
        <a:graphic>
          <a:graphicData uri="http://schemas.openxmlformats.org/drawingml/2006/table">
            <a:tbl>
              <a:tblPr/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C</a:t>
                      </a:r>
                    </a:p>
                  </a:txBody>
                  <a:tcPr marL="101600" marR="101600" marT="42378" marB="4237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</a:t>
                      </a:r>
                    </a:p>
                  </a:txBody>
                  <a:tcPr marL="101600" marR="101600" marT="42378" marB="4237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3</a:t>
                      </a:r>
                    </a:p>
                  </a:txBody>
                  <a:tcPr marL="101600" marR="101600" marT="42378" marB="4237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1</a:t>
                      </a:r>
                    </a:p>
                  </a:txBody>
                  <a:tcPr marL="101600" marR="101600" marT="42378" marB="4237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6</a:t>
                      </a:r>
                    </a:p>
                  </a:txBody>
                  <a:tcPr marL="101600" marR="101600" marT="42378" marB="4237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</a:t>
                      </a:r>
                    </a:p>
                  </a:txBody>
                  <a:tcPr marL="101600" marR="101600" marT="42378" marB="4237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519" name="Text Box 82"/>
          <p:cNvSpPr txBox="1">
            <a:spLocks noChangeArrowheads="1"/>
          </p:cNvSpPr>
          <p:nvPr/>
        </p:nvSpPr>
        <p:spPr bwMode="auto">
          <a:xfrm>
            <a:off x="1742622" y="623724"/>
            <a:ext cx="592667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2800" b="1" baseline="-20000"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4000" dirty="0"/>
              <a:t> R</a:t>
            </a:r>
          </a:p>
        </p:txBody>
      </p:sp>
      <p:sp>
        <p:nvSpPr>
          <p:cNvPr id="63520" name="Text Box 83"/>
          <p:cNvSpPr txBox="1">
            <a:spLocks noChangeArrowheads="1"/>
          </p:cNvSpPr>
          <p:nvPr/>
        </p:nvSpPr>
        <p:spPr bwMode="auto">
          <a:xfrm>
            <a:off x="4282622" y="623724"/>
            <a:ext cx="5926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4000" b="1" baseline="-20000"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 S</a:t>
            </a:r>
          </a:p>
        </p:txBody>
      </p:sp>
      <p:graphicFrame>
        <p:nvGraphicFramePr>
          <p:cNvPr id="532564" name="Group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82779"/>
              </p:ext>
            </p:extLst>
          </p:nvPr>
        </p:nvGraphicFramePr>
        <p:xfrm>
          <a:off x="5975956" y="1329279"/>
          <a:ext cx="3774722" cy="1236486"/>
        </p:xfrm>
        <a:graphic>
          <a:graphicData uri="http://schemas.openxmlformats.org/drawingml/2006/table">
            <a:tbl>
              <a:tblPr/>
              <a:tblGrid>
                <a:gridCol w="943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1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A</a:t>
                      </a:r>
                    </a:p>
                  </a:txBody>
                  <a:tcPr marL="101600" marR="101600" marT="42393" marB="423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B</a:t>
                      </a:r>
                    </a:p>
                  </a:txBody>
                  <a:tcPr marL="101600" marR="101600" marT="42393" marB="423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C</a:t>
                      </a:r>
                    </a:p>
                  </a:txBody>
                  <a:tcPr marL="101600" marR="101600" marT="42393" marB="423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</a:t>
                      </a:r>
                    </a:p>
                  </a:txBody>
                  <a:tcPr marL="101600" marR="101600" marT="42393" marB="423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1</a:t>
                      </a:r>
                    </a:p>
                  </a:txBody>
                  <a:tcPr marL="101600" marR="101600" marT="42393" marB="423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</a:t>
                      </a:r>
                    </a:p>
                  </a:txBody>
                  <a:tcPr marL="101600" marR="101600" marT="42393" marB="423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3</a:t>
                      </a:r>
                    </a:p>
                  </a:txBody>
                  <a:tcPr marL="101600" marR="101600" marT="42393" marB="423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1</a:t>
                      </a:r>
                    </a:p>
                  </a:txBody>
                  <a:tcPr marL="101600" marR="101600" marT="42393" marB="423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4</a:t>
                      </a:r>
                    </a:p>
                  </a:txBody>
                  <a:tcPr marL="101600" marR="101600" marT="42393" marB="423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5</a:t>
                      </a:r>
                    </a:p>
                  </a:txBody>
                  <a:tcPr marL="101600" marR="101600" marT="42393" marB="423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6</a:t>
                      </a:r>
                    </a:p>
                  </a:txBody>
                  <a:tcPr marL="101600" marR="101600" marT="42393" marB="423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</a:t>
                      </a:r>
                    </a:p>
                  </a:txBody>
                  <a:tcPr marL="101600" marR="101600" marT="42393" marB="423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543" name="Text Box 106"/>
          <p:cNvSpPr txBox="1">
            <a:spLocks noChangeArrowheads="1"/>
          </p:cNvSpPr>
          <p:nvPr/>
        </p:nvSpPr>
        <p:spPr bwMode="auto">
          <a:xfrm>
            <a:off x="6657080" y="623724"/>
            <a:ext cx="1778000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4000" b="1" baseline="-20000"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 R    S</a:t>
            </a:r>
          </a:p>
        </p:txBody>
      </p:sp>
      <p:sp>
        <p:nvSpPr>
          <p:cNvPr id="63544" name="AutoShape 107"/>
          <p:cNvSpPr>
            <a:spLocks noChangeArrowheads="1"/>
          </p:cNvSpPr>
          <p:nvPr/>
        </p:nvSpPr>
        <p:spPr bwMode="auto">
          <a:xfrm rot="5400000">
            <a:off x="7562716" y="855816"/>
            <a:ext cx="133771" cy="248709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400"/>
          </a:p>
        </p:txBody>
      </p:sp>
      <p:cxnSp>
        <p:nvCxnSpPr>
          <p:cNvPr id="532588" name="AutoShape 108"/>
          <p:cNvCxnSpPr>
            <a:cxnSpLocks noChangeShapeType="1"/>
            <a:stCxn id="63555" idx="3"/>
          </p:cNvCxnSpPr>
          <p:nvPr/>
        </p:nvCxnSpPr>
        <p:spPr bwMode="auto">
          <a:xfrm>
            <a:off x="3181956" y="1780835"/>
            <a:ext cx="508000" cy="176389"/>
          </a:xfrm>
          <a:prstGeom prst="straightConnector1">
            <a:avLst/>
          </a:prstGeom>
          <a:noFill/>
          <a:ln w="28575">
            <a:solidFill>
              <a:srgbClr val="6600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2589" name="AutoShape 109"/>
          <p:cNvCxnSpPr>
            <a:cxnSpLocks noChangeShapeType="1"/>
          </p:cNvCxnSpPr>
          <p:nvPr/>
        </p:nvCxnSpPr>
        <p:spPr bwMode="auto">
          <a:xfrm flipV="1">
            <a:off x="5467956" y="1946641"/>
            <a:ext cx="508000" cy="10583"/>
          </a:xfrm>
          <a:prstGeom prst="straightConnector1">
            <a:avLst/>
          </a:prstGeom>
          <a:noFill/>
          <a:ln w="28575">
            <a:solidFill>
              <a:srgbClr val="6600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2590" name="AutoShape 110"/>
          <p:cNvCxnSpPr>
            <a:cxnSpLocks noChangeShapeType="1"/>
            <a:stCxn id="63552" idx="3"/>
          </p:cNvCxnSpPr>
          <p:nvPr/>
        </p:nvCxnSpPr>
        <p:spPr bwMode="auto">
          <a:xfrm>
            <a:off x="3181956" y="2145961"/>
            <a:ext cx="508000" cy="199319"/>
          </a:xfrm>
          <a:prstGeom prst="straightConnector1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2591" name="AutoShape 111"/>
          <p:cNvCxnSpPr>
            <a:cxnSpLocks noChangeShapeType="1"/>
          </p:cNvCxnSpPr>
          <p:nvPr/>
        </p:nvCxnSpPr>
        <p:spPr bwMode="auto">
          <a:xfrm>
            <a:off x="5467956" y="2345280"/>
            <a:ext cx="508000" cy="12348"/>
          </a:xfrm>
          <a:prstGeom prst="straightConnector1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53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2000"/>
                                        <p:tgtEl>
                                          <p:spTgt spid="53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2000"/>
                                        <p:tgtEl>
                                          <p:spTgt spid="53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53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3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2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2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2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2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1000"/>
                                        <p:tgtEl>
                                          <p:spTgt spid="53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1000"/>
                                        <p:tgtEl>
                                          <p:spTgt spid="53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1000"/>
                                        <p:tgtEl>
                                          <p:spTgt spid="53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1000"/>
                                        <p:tgtEl>
                                          <p:spTgt spid="53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1000"/>
                                        <p:tgtEl>
                                          <p:spTgt spid="53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1000"/>
                                        <p:tgtEl>
                                          <p:spTgt spid="53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1000"/>
                                        <p:tgtEl>
                                          <p:spTgt spid="53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1000"/>
                                        <p:tgtEl>
                                          <p:spTgt spid="53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1000"/>
                                        <p:tgtEl>
                                          <p:spTgt spid="53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1000"/>
                                        <p:tgtEl>
                                          <p:spTgt spid="53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EA961-8265-403C-88B3-623B996C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外连接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59EC79-095E-45C8-9B61-A550DC1D11FE}"/>
              </a:ext>
            </a:extLst>
          </p:cNvPr>
          <p:cNvSpPr txBox="1"/>
          <p:nvPr/>
        </p:nvSpPr>
        <p:spPr>
          <a:xfrm>
            <a:off x="1119560" y="4714899"/>
            <a:ext cx="811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保留一个表的所有数据，另一个连接无关联的记录为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B16297-A004-4D91-A7A9-1FD0C41B9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66" y="769268"/>
            <a:ext cx="919058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44717"/>
      </p:ext>
    </p:extLst>
  </p:cSld>
  <p:clrMapOvr>
    <a:masterClrMapping/>
  </p:clrMapOvr>
  <p:transition advTm="109595"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外连接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70161"/>
            <a:ext cx="9001000" cy="912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eaLnBrk="1" hangingPunct="1">
              <a:lnSpc>
                <a:spcPct val="130000"/>
              </a:lnSpc>
              <a:buNone/>
              <a:defRPr/>
            </a:pPr>
            <a:r>
              <a:rPr lang="zh-CN" altLang="zh-CN" dirty="0">
                <a:solidFill>
                  <a:srgbClr val="002060"/>
                </a:solidFill>
              </a:rPr>
              <a:t>列出所有老师的有关信息，包括姓名、工资、所教授的课程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>
                <a:solidFill>
                  <a:srgbClr val="002060"/>
                </a:solidFill>
                <a:sym typeface="Symbol" pitchFamily="18" charset="2"/>
              </a:rPr>
              <a:t>∏</a:t>
            </a:r>
            <a:r>
              <a:rPr lang="en-US" altLang="zh-CN" baseline="-25000" dirty="0">
                <a:solidFill>
                  <a:srgbClr val="002060"/>
                </a:solidFill>
                <a:sym typeface="Symbol" pitchFamily="18" charset="2"/>
              </a:rPr>
              <a:t>P# ,PN , SAL , C# , CN</a:t>
            </a:r>
            <a:r>
              <a:rPr lang="en-US" altLang="zh-CN" dirty="0">
                <a:solidFill>
                  <a:srgbClr val="002060"/>
                </a:solidFill>
                <a:sym typeface="Symbol" pitchFamily="18" charset="2"/>
              </a:rPr>
              <a:t>(PROF    PC    C)</a:t>
            </a:r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905300" y="1914331"/>
            <a:ext cx="2906889" cy="1830917"/>
            <a:chOff x="528" y="960"/>
            <a:chExt cx="1920" cy="1245"/>
          </a:xfrm>
        </p:grpSpPr>
        <p:sp>
          <p:nvSpPr>
            <p:cNvPr id="65614" name="Rectangle 5"/>
            <p:cNvSpPr>
              <a:spLocks noChangeArrowheads="1"/>
            </p:cNvSpPr>
            <p:nvPr/>
          </p:nvSpPr>
          <p:spPr bwMode="auto">
            <a:xfrm>
              <a:off x="1808" y="1956"/>
              <a:ext cx="640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</a:p>
          </p:txBody>
        </p:sp>
        <p:sp>
          <p:nvSpPr>
            <p:cNvPr id="65615" name="Rectangle 6"/>
            <p:cNvSpPr>
              <a:spLocks noChangeArrowheads="1"/>
            </p:cNvSpPr>
            <p:nvPr/>
          </p:nvSpPr>
          <p:spPr bwMode="auto">
            <a:xfrm>
              <a:off x="1200" y="1956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李三</a:t>
              </a:r>
            </a:p>
          </p:txBody>
        </p:sp>
        <p:sp>
          <p:nvSpPr>
            <p:cNvPr id="65616" name="Rectangle 7"/>
            <p:cNvSpPr>
              <a:spLocks noChangeArrowheads="1"/>
            </p:cNvSpPr>
            <p:nvPr/>
          </p:nvSpPr>
          <p:spPr bwMode="auto">
            <a:xfrm>
              <a:off x="528" y="1956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5617" name="Rectangle 8"/>
            <p:cNvSpPr>
              <a:spLocks noChangeArrowheads="1"/>
            </p:cNvSpPr>
            <p:nvPr/>
          </p:nvSpPr>
          <p:spPr bwMode="auto">
            <a:xfrm>
              <a:off x="1808" y="1707"/>
              <a:ext cx="64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</a:p>
          </p:txBody>
        </p:sp>
        <p:sp>
          <p:nvSpPr>
            <p:cNvPr id="65618" name="Rectangle 9"/>
            <p:cNvSpPr>
              <a:spLocks noChangeArrowheads="1"/>
            </p:cNvSpPr>
            <p:nvPr/>
          </p:nvSpPr>
          <p:spPr bwMode="auto">
            <a:xfrm>
              <a:off x="1808" y="1458"/>
              <a:ext cx="640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</a:p>
          </p:txBody>
        </p:sp>
        <p:sp>
          <p:nvSpPr>
            <p:cNvPr id="65619" name="Rectangle 10"/>
            <p:cNvSpPr>
              <a:spLocks noChangeArrowheads="1"/>
            </p:cNvSpPr>
            <p:nvPr/>
          </p:nvSpPr>
          <p:spPr bwMode="auto">
            <a:xfrm>
              <a:off x="1808" y="1209"/>
              <a:ext cx="64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</a:p>
          </p:txBody>
        </p:sp>
        <p:sp>
          <p:nvSpPr>
            <p:cNvPr id="65620" name="Rectangle 11"/>
            <p:cNvSpPr>
              <a:spLocks noChangeArrowheads="1"/>
            </p:cNvSpPr>
            <p:nvPr/>
          </p:nvSpPr>
          <p:spPr bwMode="auto">
            <a:xfrm>
              <a:off x="1808" y="960"/>
              <a:ext cx="640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SAL</a:t>
              </a:r>
            </a:p>
          </p:txBody>
        </p:sp>
        <p:sp>
          <p:nvSpPr>
            <p:cNvPr id="65621" name="Rectangle 12"/>
            <p:cNvSpPr>
              <a:spLocks noChangeArrowheads="1"/>
            </p:cNvSpPr>
            <p:nvPr/>
          </p:nvSpPr>
          <p:spPr bwMode="auto">
            <a:xfrm>
              <a:off x="1200" y="1707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孙立</a:t>
              </a:r>
            </a:p>
          </p:txBody>
        </p:sp>
        <p:sp>
          <p:nvSpPr>
            <p:cNvPr id="65622" name="Rectangle 13"/>
            <p:cNvSpPr>
              <a:spLocks noChangeArrowheads="1"/>
            </p:cNvSpPr>
            <p:nvPr/>
          </p:nvSpPr>
          <p:spPr bwMode="auto">
            <a:xfrm>
              <a:off x="528" y="1707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P03</a:t>
              </a:r>
            </a:p>
          </p:txBody>
        </p:sp>
        <p:sp>
          <p:nvSpPr>
            <p:cNvPr id="65623" name="Rectangle 14"/>
            <p:cNvSpPr>
              <a:spLocks noChangeArrowheads="1"/>
            </p:cNvSpPr>
            <p:nvPr/>
          </p:nvSpPr>
          <p:spPr bwMode="auto">
            <a:xfrm>
              <a:off x="1200" y="1458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钱广</a:t>
              </a:r>
            </a:p>
          </p:txBody>
        </p:sp>
        <p:sp>
          <p:nvSpPr>
            <p:cNvPr id="65624" name="Rectangle 15"/>
            <p:cNvSpPr>
              <a:spLocks noChangeArrowheads="1"/>
            </p:cNvSpPr>
            <p:nvPr/>
          </p:nvSpPr>
          <p:spPr bwMode="auto">
            <a:xfrm>
              <a:off x="528" y="1458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5625" name="Rectangle 16"/>
            <p:cNvSpPr>
              <a:spLocks noChangeArrowheads="1"/>
            </p:cNvSpPr>
            <p:nvPr/>
          </p:nvSpPr>
          <p:spPr bwMode="auto">
            <a:xfrm>
              <a:off x="1200" y="1209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赵明</a:t>
              </a:r>
            </a:p>
          </p:txBody>
        </p:sp>
        <p:sp>
          <p:nvSpPr>
            <p:cNvPr id="65626" name="Rectangle 17"/>
            <p:cNvSpPr>
              <a:spLocks noChangeArrowheads="1"/>
            </p:cNvSpPr>
            <p:nvPr/>
          </p:nvSpPr>
          <p:spPr bwMode="auto">
            <a:xfrm>
              <a:off x="528" y="1209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5627" name="Rectangle 18"/>
            <p:cNvSpPr>
              <a:spLocks noChangeArrowheads="1"/>
            </p:cNvSpPr>
            <p:nvPr/>
          </p:nvSpPr>
          <p:spPr bwMode="auto">
            <a:xfrm>
              <a:off x="1200" y="960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</a:p>
          </p:txBody>
        </p:sp>
        <p:sp>
          <p:nvSpPr>
            <p:cNvPr id="65628" name="Rectangle 19"/>
            <p:cNvSpPr>
              <a:spLocks noChangeArrowheads="1"/>
            </p:cNvSpPr>
            <p:nvPr/>
          </p:nvSpPr>
          <p:spPr bwMode="auto">
            <a:xfrm>
              <a:off x="528" y="960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5629" name="Line 20"/>
            <p:cNvSpPr>
              <a:spLocks noChangeShapeType="1"/>
            </p:cNvSpPr>
            <p:nvPr/>
          </p:nvSpPr>
          <p:spPr bwMode="auto">
            <a:xfrm>
              <a:off x="528" y="960"/>
              <a:ext cx="19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30" name="Line 21"/>
            <p:cNvSpPr>
              <a:spLocks noChangeShapeType="1"/>
            </p:cNvSpPr>
            <p:nvPr/>
          </p:nvSpPr>
          <p:spPr bwMode="auto">
            <a:xfrm>
              <a:off x="528" y="1209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31" name="Line 22"/>
            <p:cNvSpPr>
              <a:spLocks noChangeShapeType="1"/>
            </p:cNvSpPr>
            <p:nvPr/>
          </p:nvSpPr>
          <p:spPr bwMode="auto">
            <a:xfrm>
              <a:off x="528" y="1458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32" name="Line 23"/>
            <p:cNvSpPr>
              <a:spLocks noChangeShapeType="1"/>
            </p:cNvSpPr>
            <p:nvPr/>
          </p:nvSpPr>
          <p:spPr bwMode="auto">
            <a:xfrm>
              <a:off x="528" y="1707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33" name="Line 24"/>
            <p:cNvSpPr>
              <a:spLocks noChangeShapeType="1"/>
            </p:cNvSpPr>
            <p:nvPr/>
          </p:nvSpPr>
          <p:spPr bwMode="auto">
            <a:xfrm>
              <a:off x="528" y="2205"/>
              <a:ext cx="19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34" name="Line 25"/>
            <p:cNvSpPr>
              <a:spLocks noChangeShapeType="1"/>
            </p:cNvSpPr>
            <p:nvPr/>
          </p:nvSpPr>
          <p:spPr bwMode="auto">
            <a:xfrm>
              <a:off x="528" y="960"/>
              <a:ext cx="0" cy="124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35" name="Line 26"/>
            <p:cNvSpPr>
              <a:spLocks noChangeShapeType="1"/>
            </p:cNvSpPr>
            <p:nvPr/>
          </p:nvSpPr>
          <p:spPr bwMode="auto">
            <a:xfrm>
              <a:off x="1200" y="960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36" name="Line 27"/>
            <p:cNvSpPr>
              <a:spLocks noChangeShapeType="1"/>
            </p:cNvSpPr>
            <p:nvPr/>
          </p:nvSpPr>
          <p:spPr bwMode="auto">
            <a:xfrm>
              <a:off x="2448" y="960"/>
              <a:ext cx="0" cy="124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37" name="Line 28"/>
            <p:cNvSpPr>
              <a:spLocks noChangeShapeType="1"/>
            </p:cNvSpPr>
            <p:nvPr/>
          </p:nvSpPr>
          <p:spPr bwMode="auto">
            <a:xfrm>
              <a:off x="1808" y="960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38" name="Line 29"/>
            <p:cNvSpPr>
              <a:spLocks noChangeShapeType="1"/>
            </p:cNvSpPr>
            <p:nvPr/>
          </p:nvSpPr>
          <p:spPr bwMode="auto">
            <a:xfrm>
              <a:off x="528" y="1956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5541" name="Group 30"/>
          <p:cNvGrpSpPr>
            <a:grpSpLocks/>
          </p:cNvGrpSpPr>
          <p:nvPr/>
        </p:nvGrpSpPr>
        <p:grpSpPr bwMode="auto">
          <a:xfrm>
            <a:off x="7445800" y="2108359"/>
            <a:ext cx="2257778" cy="1464028"/>
            <a:chOff x="576" y="2979"/>
            <a:chExt cx="1280" cy="996"/>
          </a:xfrm>
        </p:grpSpPr>
        <p:sp>
          <p:nvSpPr>
            <p:cNvPr id="65598" name="Rectangle 31"/>
            <p:cNvSpPr>
              <a:spLocks noChangeArrowheads="1"/>
            </p:cNvSpPr>
            <p:nvPr/>
          </p:nvSpPr>
          <p:spPr bwMode="auto">
            <a:xfrm>
              <a:off x="1248" y="3726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  <a:r>
                <a:rPr kumimoji="1"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学</a:t>
              </a:r>
            </a:p>
          </p:txBody>
        </p:sp>
        <p:sp>
          <p:nvSpPr>
            <p:cNvPr id="65599" name="Rectangle 32"/>
            <p:cNvSpPr>
              <a:spLocks noChangeArrowheads="1"/>
            </p:cNvSpPr>
            <p:nvPr/>
          </p:nvSpPr>
          <p:spPr bwMode="auto">
            <a:xfrm>
              <a:off x="576" y="3726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C03</a:t>
              </a:r>
            </a:p>
          </p:txBody>
        </p:sp>
        <p:sp>
          <p:nvSpPr>
            <p:cNvPr id="65600" name="Rectangle 33"/>
            <p:cNvSpPr>
              <a:spLocks noChangeArrowheads="1"/>
            </p:cNvSpPr>
            <p:nvPr/>
          </p:nvSpPr>
          <p:spPr bwMode="auto">
            <a:xfrm>
              <a:off x="1248" y="3477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5601" name="Rectangle 34"/>
            <p:cNvSpPr>
              <a:spLocks noChangeArrowheads="1"/>
            </p:cNvSpPr>
            <p:nvPr/>
          </p:nvSpPr>
          <p:spPr bwMode="auto">
            <a:xfrm>
              <a:off x="576" y="3477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5602" name="Rectangle 35"/>
            <p:cNvSpPr>
              <a:spLocks noChangeArrowheads="1"/>
            </p:cNvSpPr>
            <p:nvPr/>
          </p:nvSpPr>
          <p:spPr bwMode="auto">
            <a:xfrm>
              <a:off x="1248" y="3228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</a:t>
              </a:r>
            </a:p>
          </p:txBody>
        </p:sp>
        <p:sp>
          <p:nvSpPr>
            <p:cNvPr id="65603" name="Rectangle 36"/>
            <p:cNvSpPr>
              <a:spLocks noChangeArrowheads="1"/>
            </p:cNvSpPr>
            <p:nvPr/>
          </p:nvSpPr>
          <p:spPr bwMode="auto">
            <a:xfrm>
              <a:off x="576" y="3228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5604" name="Rectangle 37"/>
            <p:cNvSpPr>
              <a:spLocks noChangeArrowheads="1"/>
            </p:cNvSpPr>
            <p:nvPr/>
          </p:nvSpPr>
          <p:spPr bwMode="auto">
            <a:xfrm>
              <a:off x="1248" y="2979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</a:p>
          </p:txBody>
        </p:sp>
        <p:sp>
          <p:nvSpPr>
            <p:cNvPr id="65605" name="Rectangle 38"/>
            <p:cNvSpPr>
              <a:spLocks noChangeArrowheads="1"/>
            </p:cNvSpPr>
            <p:nvPr/>
          </p:nvSpPr>
          <p:spPr bwMode="auto">
            <a:xfrm>
              <a:off x="576" y="2979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5606" name="Line 39"/>
            <p:cNvSpPr>
              <a:spLocks noChangeShapeType="1"/>
            </p:cNvSpPr>
            <p:nvPr/>
          </p:nvSpPr>
          <p:spPr bwMode="auto">
            <a:xfrm>
              <a:off x="576" y="2979"/>
              <a:ext cx="12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07" name="Line 40"/>
            <p:cNvSpPr>
              <a:spLocks noChangeShapeType="1"/>
            </p:cNvSpPr>
            <p:nvPr/>
          </p:nvSpPr>
          <p:spPr bwMode="auto">
            <a:xfrm>
              <a:off x="576" y="3228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08" name="Line 41"/>
            <p:cNvSpPr>
              <a:spLocks noChangeShapeType="1"/>
            </p:cNvSpPr>
            <p:nvPr/>
          </p:nvSpPr>
          <p:spPr bwMode="auto">
            <a:xfrm>
              <a:off x="576" y="3477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09" name="Line 42"/>
            <p:cNvSpPr>
              <a:spLocks noChangeShapeType="1"/>
            </p:cNvSpPr>
            <p:nvPr/>
          </p:nvSpPr>
          <p:spPr bwMode="auto">
            <a:xfrm>
              <a:off x="576" y="3726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10" name="Line 43"/>
            <p:cNvSpPr>
              <a:spLocks noChangeShapeType="1"/>
            </p:cNvSpPr>
            <p:nvPr/>
          </p:nvSpPr>
          <p:spPr bwMode="auto">
            <a:xfrm>
              <a:off x="576" y="3975"/>
              <a:ext cx="12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11" name="Line 44"/>
            <p:cNvSpPr>
              <a:spLocks noChangeShapeType="1"/>
            </p:cNvSpPr>
            <p:nvPr/>
          </p:nvSpPr>
          <p:spPr bwMode="auto">
            <a:xfrm>
              <a:off x="576" y="2979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12" name="Line 45"/>
            <p:cNvSpPr>
              <a:spLocks noChangeShapeType="1"/>
            </p:cNvSpPr>
            <p:nvPr/>
          </p:nvSpPr>
          <p:spPr bwMode="auto">
            <a:xfrm>
              <a:off x="1248" y="2979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613" name="Line 46"/>
            <p:cNvSpPr>
              <a:spLocks noChangeShapeType="1"/>
            </p:cNvSpPr>
            <p:nvPr/>
          </p:nvSpPr>
          <p:spPr bwMode="auto">
            <a:xfrm>
              <a:off x="1856" y="2979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5542" name="Group 47"/>
          <p:cNvGrpSpPr>
            <a:grpSpLocks/>
          </p:cNvGrpSpPr>
          <p:nvPr/>
        </p:nvGrpSpPr>
        <p:grpSpPr bwMode="auto">
          <a:xfrm>
            <a:off x="4487759" y="2113651"/>
            <a:ext cx="2257778" cy="1464028"/>
            <a:chOff x="576" y="2979"/>
            <a:chExt cx="1280" cy="996"/>
          </a:xfrm>
        </p:grpSpPr>
        <p:sp>
          <p:nvSpPr>
            <p:cNvPr id="65582" name="Rectangle 48"/>
            <p:cNvSpPr>
              <a:spLocks noChangeArrowheads="1"/>
            </p:cNvSpPr>
            <p:nvPr/>
          </p:nvSpPr>
          <p:spPr bwMode="auto">
            <a:xfrm>
              <a:off x="1248" y="3726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5583" name="Rectangle 49"/>
            <p:cNvSpPr>
              <a:spLocks noChangeArrowheads="1"/>
            </p:cNvSpPr>
            <p:nvPr/>
          </p:nvSpPr>
          <p:spPr bwMode="auto">
            <a:xfrm>
              <a:off x="576" y="3726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5584" name="Rectangle 50"/>
            <p:cNvSpPr>
              <a:spLocks noChangeArrowheads="1"/>
            </p:cNvSpPr>
            <p:nvPr/>
          </p:nvSpPr>
          <p:spPr bwMode="auto">
            <a:xfrm>
              <a:off x="1248" y="3477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5585" name="Rectangle 51"/>
            <p:cNvSpPr>
              <a:spLocks noChangeArrowheads="1"/>
            </p:cNvSpPr>
            <p:nvPr/>
          </p:nvSpPr>
          <p:spPr bwMode="auto">
            <a:xfrm>
              <a:off x="576" y="3477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5586" name="Rectangle 52"/>
            <p:cNvSpPr>
              <a:spLocks noChangeArrowheads="1"/>
            </p:cNvSpPr>
            <p:nvPr/>
          </p:nvSpPr>
          <p:spPr bwMode="auto">
            <a:xfrm>
              <a:off x="1248" y="3228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5587" name="Rectangle 53"/>
            <p:cNvSpPr>
              <a:spLocks noChangeArrowheads="1"/>
            </p:cNvSpPr>
            <p:nvPr/>
          </p:nvSpPr>
          <p:spPr bwMode="auto">
            <a:xfrm>
              <a:off x="576" y="3228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5588" name="Rectangle 54"/>
            <p:cNvSpPr>
              <a:spLocks noChangeArrowheads="1"/>
            </p:cNvSpPr>
            <p:nvPr/>
          </p:nvSpPr>
          <p:spPr bwMode="auto">
            <a:xfrm>
              <a:off x="1248" y="2979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5589" name="Rectangle 55"/>
            <p:cNvSpPr>
              <a:spLocks noChangeArrowheads="1"/>
            </p:cNvSpPr>
            <p:nvPr/>
          </p:nvSpPr>
          <p:spPr bwMode="auto">
            <a:xfrm>
              <a:off x="576" y="2979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5590" name="Line 56"/>
            <p:cNvSpPr>
              <a:spLocks noChangeShapeType="1"/>
            </p:cNvSpPr>
            <p:nvPr/>
          </p:nvSpPr>
          <p:spPr bwMode="auto">
            <a:xfrm>
              <a:off x="576" y="2979"/>
              <a:ext cx="12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91" name="Line 57"/>
            <p:cNvSpPr>
              <a:spLocks noChangeShapeType="1"/>
            </p:cNvSpPr>
            <p:nvPr/>
          </p:nvSpPr>
          <p:spPr bwMode="auto">
            <a:xfrm>
              <a:off x="576" y="3228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92" name="Line 58"/>
            <p:cNvSpPr>
              <a:spLocks noChangeShapeType="1"/>
            </p:cNvSpPr>
            <p:nvPr/>
          </p:nvSpPr>
          <p:spPr bwMode="auto">
            <a:xfrm>
              <a:off x="576" y="3477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93" name="Line 59"/>
            <p:cNvSpPr>
              <a:spLocks noChangeShapeType="1"/>
            </p:cNvSpPr>
            <p:nvPr/>
          </p:nvSpPr>
          <p:spPr bwMode="auto">
            <a:xfrm>
              <a:off x="576" y="3726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94" name="Line 60"/>
            <p:cNvSpPr>
              <a:spLocks noChangeShapeType="1"/>
            </p:cNvSpPr>
            <p:nvPr/>
          </p:nvSpPr>
          <p:spPr bwMode="auto">
            <a:xfrm>
              <a:off x="576" y="3975"/>
              <a:ext cx="12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95" name="Line 61"/>
            <p:cNvSpPr>
              <a:spLocks noChangeShapeType="1"/>
            </p:cNvSpPr>
            <p:nvPr/>
          </p:nvSpPr>
          <p:spPr bwMode="auto">
            <a:xfrm>
              <a:off x="576" y="2979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96" name="Line 62"/>
            <p:cNvSpPr>
              <a:spLocks noChangeShapeType="1"/>
            </p:cNvSpPr>
            <p:nvPr/>
          </p:nvSpPr>
          <p:spPr bwMode="auto">
            <a:xfrm>
              <a:off x="1248" y="2979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97" name="Line 63"/>
            <p:cNvSpPr>
              <a:spLocks noChangeShapeType="1"/>
            </p:cNvSpPr>
            <p:nvPr/>
          </p:nvSpPr>
          <p:spPr bwMode="auto">
            <a:xfrm>
              <a:off x="1856" y="2979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sp>
        <p:nvSpPr>
          <p:cNvPr id="65543" name="AutoShape 64"/>
          <p:cNvSpPr>
            <a:spLocks noChangeArrowheads="1"/>
          </p:cNvSpPr>
          <p:nvPr/>
        </p:nvSpPr>
        <p:spPr bwMode="auto">
          <a:xfrm rot="5400000">
            <a:off x="3924344" y="1347298"/>
            <a:ext cx="172861" cy="224014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grpSp>
        <p:nvGrpSpPr>
          <p:cNvPr id="65544" name="Group 66"/>
          <p:cNvGrpSpPr>
            <a:grpSpLocks/>
          </p:cNvGrpSpPr>
          <p:nvPr/>
        </p:nvGrpSpPr>
        <p:grpSpPr bwMode="auto">
          <a:xfrm>
            <a:off x="1808411" y="3976318"/>
            <a:ext cx="3894667" cy="1617486"/>
            <a:chOff x="3216" y="3120"/>
            <a:chExt cx="2208" cy="1101"/>
          </a:xfrm>
        </p:grpSpPr>
        <p:sp>
          <p:nvSpPr>
            <p:cNvPr id="65551" name="Rectangle 67"/>
            <p:cNvSpPr>
              <a:spLocks noChangeArrowheads="1"/>
            </p:cNvSpPr>
            <p:nvPr/>
          </p:nvSpPr>
          <p:spPr bwMode="auto">
            <a:xfrm>
              <a:off x="4982" y="3937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5552" name="Rectangle 68"/>
            <p:cNvSpPr>
              <a:spLocks noChangeArrowheads="1"/>
            </p:cNvSpPr>
            <p:nvPr/>
          </p:nvSpPr>
          <p:spPr bwMode="auto">
            <a:xfrm>
              <a:off x="4541" y="3937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5553" name="Rectangle 69"/>
            <p:cNvSpPr>
              <a:spLocks noChangeArrowheads="1"/>
            </p:cNvSpPr>
            <p:nvPr/>
          </p:nvSpPr>
          <p:spPr bwMode="auto">
            <a:xfrm>
              <a:off x="4099" y="3937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</a:p>
          </p:txBody>
        </p:sp>
        <p:sp>
          <p:nvSpPr>
            <p:cNvPr id="65554" name="Rectangle 70"/>
            <p:cNvSpPr>
              <a:spLocks noChangeArrowheads="1"/>
            </p:cNvSpPr>
            <p:nvPr/>
          </p:nvSpPr>
          <p:spPr bwMode="auto">
            <a:xfrm>
              <a:off x="3658" y="3937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李三</a:t>
              </a:r>
            </a:p>
          </p:txBody>
        </p:sp>
        <p:sp>
          <p:nvSpPr>
            <p:cNvPr id="65555" name="Rectangle 71"/>
            <p:cNvSpPr>
              <a:spLocks noChangeArrowheads="1"/>
            </p:cNvSpPr>
            <p:nvPr/>
          </p:nvSpPr>
          <p:spPr bwMode="auto">
            <a:xfrm>
              <a:off x="3216" y="3937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5556" name="Rectangle 72"/>
            <p:cNvSpPr>
              <a:spLocks noChangeArrowheads="1"/>
            </p:cNvSpPr>
            <p:nvPr/>
          </p:nvSpPr>
          <p:spPr bwMode="auto">
            <a:xfrm>
              <a:off x="4982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5557" name="Rectangle 73"/>
            <p:cNvSpPr>
              <a:spLocks noChangeArrowheads="1"/>
            </p:cNvSpPr>
            <p:nvPr/>
          </p:nvSpPr>
          <p:spPr bwMode="auto">
            <a:xfrm>
              <a:off x="4541" y="3653"/>
              <a:ext cx="441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5558" name="Rectangle 74"/>
            <p:cNvSpPr>
              <a:spLocks noChangeArrowheads="1"/>
            </p:cNvSpPr>
            <p:nvPr/>
          </p:nvSpPr>
          <p:spPr bwMode="auto">
            <a:xfrm>
              <a:off x="4099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</a:p>
          </p:txBody>
        </p:sp>
        <p:sp>
          <p:nvSpPr>
            <p:cNvPr id="65559" name="Rectangle 75"/>
            <p:cNvSpPr>
              <a:spLocks noChangeArrowheads="1"/>
            </p:cNvSpPr>
            <p:nvPr/>
          </p:nvSpPr>
          <p:spPr bwMode="auto">
            <a:xfrm>
              <a:off x="3658" y="3653"/>
              <a:ext cx="441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钱广</a:t>
              </a:r>
            </a:p>
          </p:txBody>
        </p:sp>
        <p:sp>
          <p:nvSpPr>
            <p:cNvPr id="65560" name="Rectangle 76"/>
            <p:cNvSpPr>
              <a:spLocks noChangeArrowheads="1"/>
            </p:cNvSpPr>
            <p:nvPr/>
          </p:nvSpPr>
          <p:spPr bwMode="auto">
            <a:xfrm>
              <a:off x="3216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5561" name="Rectangle 77"/>
            <p:cNvSpPr>
              <a:spLocks noChangeArrowheads="1"/>
            </p:cNvSpPr>
            <p:nvPr/>
          </p:nvSpPr>
          <p:spPr bwMode="auto">
            <a:xfrm>
              <a:off x="4982" y="3369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</a:t>
              </a:r>
            </a:p>
          </p:txBody>
        </p:sp>
        <p:sp>
          <p:nvSpPr>
            <p:cNvPr id="65562" name="Rectangle 78"/>
            <p:cNvSpPr>
              <a:spLocks noChangeArrowheads="1"/>
            </p:cNvSpPr>
            <p:nvPr/>
          </p:nvSpPr>
          <p:spPr bwMode="auto">
            <a:xfrm>
              <a:off x="4541" y="3369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5563" name="Rectangle 79"/>
            <p:cNvSpPr>
              <a:spLocks noChangeArrowheads="1"/>
            </p:cNvSpPr>
            <p:nvPr/>
          </p:nvSpPr>
          <p:spPr bwMode="auto">
            <a:xfrm>
              <a:off x="4099" y="3369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</a:p>
          </p:txBody>
        </p:sp>
        <p:sp>
          <p:nvSpPr>
            <p:cNvPr id="65564" name="Rectangle 80"/>
            <p:cNvSpPr>
              <a:spLocks noChangeArrowheads="1"/>
            </p:cNvSpPr>
            <p:nvPr/>
          </p:nvSpPr>
          <p:spPr bwMode="auto">
            <a:xfrm>
              <a:off x="3658" y="3369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赵明</a:t>
              </a:r>
            </a:p>
          </p:txBody>
        </p:sp>
        <p:sp>
          <p:nvSpPr>
            <p:cNvPr id="65565" name="Rectangle 81"/>
            <p:cNvSpPr>
              <a:spLocks noChangeArrowheads="1"/>
            </p:cNvSpPr>
            <p:nvPr/>
          </p:nvSpPr>
          <p:spPr bwMode="auto">
            <a:xfrm>
              <a:off x="3216" y="3369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5566" name="Rectangle 82"/>
            <p:cNvSpPr>
              <a:spLocks noChangeArrowheads="1"/>
            </p:cNvSpPr>
            <p:nvPr/>
          </p:nvSpPr>
          <p:spPr bwMode="auto">
            <a:xfrm>
              <a:off x="4982" y="3120"/>
              <a:ext cx="44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</a:p>
          </p:txBody>
        </p:sp>
        <p:sp>
          <p:nvSpPr>
            <p:cNvPr id="65567" name="Rectangle 83"/>
            <p:cNvSpPr>
              <a:spLocks noChangeArrowheads="1"/>
            </p:cNvSpPr>
            <p:nvPr/>
          </p:nvSpPr>
          <p:spPr bwMode="auto">
            <a:xfrm>
              <a:off x="4541" y="3120"/>
              <a:ext cx="441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5568" name="Rectangle 84"/>
            <p:cNvSpPr>
              <a:spLocks noChangeArrowheads="1"/>
            </p:cNvSpPr>
            <p:nvPr/>
          </p:nvSpPr>
          <p:spPr bwMode="auto">
            <a:xfrm>
              <a:off x="4099" y="3120"/>
              <a:ext cx="44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SAL</a:t>
              </a:r>
            </a:p>
          </p:txBody>
        </p:sp>
        <p:sp>
          <p:nvSpPr>
            <p:cNvPr id="65569" name="Rectangle 85"/>
            <p:cNvSpPr>
              <a:spLocks noChangeArrowheads="1"/>
            </p:cNvSpPr>
            <p:nvPr/>
          </p:nvSpPr>
          <p:spPr bwMode="auto">
            <a:xfrm>
              <a:off x="3658" y="3120"/>
              <a:ext cx="441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</a:p>
          </p:txBody>
        </p:sp>
        <p:sp>
          <p:nvSpPr>
            <p:cNvPr id="65570" name="Rectangle 86"/>
            <p:cNvSpPr>
              <a:spLocks noChangeArrowheads="1"/>
            </p:cNvSpPr>
            <p:nvPr/>
          </p:nvSpPr>
          <p:spPr bwMode="auto">
            <a:xfrm>
              <a:off x="3216" y="3120"/>
              <a:ext cx="44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556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5571" name="Line 87"/>
            <p:cNvSpPr>
              <a:spLocks noChangeShapeType="1"/>
            </p:cNvSpPr>
            <p:nvPr/>
          </p:nvSpPr>
          <p:spPr bwMode="auto">
            <a:xfrm>
              <a:off x="3216" y="3120"/>
              <a:ext cx="220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72" name="Line 88"/>
            <p:cNvSpPr>
              <a:spLocks noChangeShapeType="1"/>
            </p:cNvSpPr>
            <p:nvPr/>
          </p:nvSpPr>
          <p:spPr bwMode="auto">
            <a:xfrm>
              <a:off x="3216" y="3369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73" name="Line 89"/>
            <p:cNvSpPr>
              <a:spLocks noChangeShapeType="1"/>
            </p:cNvSpPr>
            <p:nvPr/>
          </p:nvSpPr>
          <p:spPr bwMode="auto">
            <a:xfrm>
              <a:off x="3216" y="3653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74" name="Line 90"/>
            <p:cNvSpPr>
              <a:spLocks noChangeShapeType="1"/>
            </p:cNvSpPr>
            <p:nvPr/>
          </p:nvSpPr>
          <p:spPr bwMode="auto">
            <a:xfrm>
              <a:off x="3216" y="3937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75" name="Line 91"/>
            <p:cNvSpPr>
              <a:spLocks noChangeShapeType="1"/>
            </p:cNvSpPr>
            <p:nvPr/>
          </p:nvSpPr>
          <p:spPr bwMode="auto">
            <a:xfrm>
              <a:off x="3216" y="4221"/>
              <a:ext cx="220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76" name="Line 92"/>
            <p:cNvSpPr>
              <a:spLocks noChangeShapeType="1"/>
            </p:cNvSpPr>
            <p:nvPr/>
          </p:nvSpPr>
          <p:spPr bwMode="auto">
            <a:xfrm>
              <a:off x="3216" y="3120"/>
              <a:ext cx="0" cy="110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77" name="Line 93"/>
            <p:cNvSpPr>
              <a:spLocks noChangeShapeType="1"/>
            </p:cNvSpPr>
            <p:nvPr/>
          </p:nvSpPr>
          <p:spPr bwMode="auto">
            <a:xfrm>
              <a:off x="3658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78" name="Line 94"/>
            <p:cNvSpPr>
              <a:spLocks noChangeShapeType="1"/>
            </p:cNvSpPr>
            <p:nvPr/>
          </p:nvSpPr>
          <p:spPr bwMode="auto">
            <a:xfrm>
              <a:off x="4099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79" name="Line 95"/>
            <p:cNvSpPr>
              <a:spLocks noChangeShapeType="1"/>
            </p:cNvSpPr>
            <p:nvPr/>
          </p:nvSpPr>
          <p:spPr bwMode="auto">
            <a:xfrm>
              <a:off x="4541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80" name="Line 96"/>
            <p:cNvSpPr>
              <a:spLocks noChangeShapeType="1"/>
            </p:cNvSpPr>
            <p:nvPr/>
          </p:nvSpPr>
          <p:spPr bwMode="auto">
            <a:xfrm>
              <a:off x="4982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5581" name="Line 97"/>
            <p:cNvSpPr>
              <a:spLocks noChangeShapeType="1"/>
            </p:cNvSpPr>
            <p:nvPr/>
          </p:nvSpPr>
          <p:spPr bwMode="auto">
            <a:xfrm>
              <a:off x="5424" y="3120"/>
              <a:ext cx="0" cy="110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sp>
        <p:nvSpPr>
          <p:cNvPr id="65545" name="AutoShape 99"/>
          <p:cNvSpPr>
            <a:spLocks noChangeArrowheads="1"/>
          </p:cNvSpPr>
          <p:nvPr/>
        </p:nvSpPr>
        <p:spPr bwMode="auto">
          <a:xfrm rot="5400000">
            <a:off x="6958966" y="2619886"/>
            <a:ext cx="211667" cy="423333"/>
          </a:xfrm>
          <a:prstGeom prst="flowChartCollat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155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46" name="AutoShape 100"/>
          <p:cNvSpPr>
            <a:spLocks noChangeArrowheads="1"/>
          </p:cNvSpPr>
          <p:nvPr/>
        </p:nvSpPr>
        <p:spPr bwMode="auto">
          <a:xfrm rot="5400000">
            <a:off x="4027383" y="2619886"/>
            <a:ext cx="211667" cy="423333"/>
          </a:xfrm>
          <a:prstGeom prst="flowChartCollat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155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47" name="Line 101"/>
          <p:cNvSpPr>
            <a:spLocks noChangeShapeType="1"/>
          </p:cNvSpPr>
          <p:nvPr/>
        </p:nvSpPr>
        <p:spPr bwMode="auto">
          <a:xfrm>
            <a:off x="903536" y="4694219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5548" name="Line 102"/>
          <p:cNvSpPr>
            <a:spLocks noChangeShapeType="1"/>
          </p:cNvSpPr>
          <p:nvPr/>
        </p:nvSpPr>
        <p:spPr bwMode="auto">
          <a:xfrm>
            <a:off x="903536" y="4826512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5549" name="AutoShape 105"/>
          <p:cNvSpPr>
            <a:spLocks/>
          </p:cNvSpPr>
          <p:nvPr/>
        </p:nvSpPr>
        <p:spPr bwMode="auto">
          <a:xfrm>
            <a:off x="6743772" y="4094498"/>
            <a:ext cx="2315987" cy="772583"/>
          </a:xfrm>
          <a:prstGeom prst="borderCallout2">
            <a:avLst>
              <a:gd name="adj1" fmla="val 13690"/>
              <a:gd name="adj2" fmla="val -3657"/>
              <a:gd name="adj3" fmla="val 13690"/>
              <a:gd name="adj4" fmla="val -20486"/>
              <a:gd name="adj5" fmla="val 103421"/>
              <a:gd name="adj6" fmla="val -38005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60000"/>
              </a:spcBef>
            </a:pPr>
            <a:r>
              <a:rPr kumimoji="1" lang="zh-CN" altLang="en-US" sz="1556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问题：有关</a:t>
            </a:r>
            <a:r>
              <a:rPr kumimoji="1" lang="en-US" altLang="zh-CN" sz="1556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P03</a:t>
            </a:r>
            <a:r>
              <a:rPr kumimoji="1" lang="zh-CN" altLang="en-US" sz="1556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号职工的姓名和工资信息没有显示出来</a:t>
            </a:r>
          </a:p>
        </p:txBody>
      </p:sp>
      <p:sp>
        <p:nvSpPr>
          <p:cNvPr id="65550" name="AutoShape 64"/>
          <p:cNvSpPr>
            <a:spLocks noChangeArrowheads="1"/>
          </p:cNvSpPr>
          <p:nvPr/>
        </p:nvSpPr>
        <p:spPr bwMode="auto">
          <a:xfrm rot="5400000">
            <a:off x="4527537" y="1347298"/>
            <a:ext cx="172861" cy="224014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</p:spTree>
  </p:cSld>
  <p:clrMapOvr>
    <a:masterClrMapping/>
  </p:clrMapOvr>
  <p:transition advTm="109595"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外连接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390895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为避免自然连接时因失配而发生的信息丢失，可以假定往参与连接的一方表中附加一个取值全为空值的行，它和参与连接的另一方表中的任何一个未匹配上的元组都能匹配，称之为外连接</a:t>
            </a:r>
          </a:p>
          <a:p>
            <a:pPr marL="380996" indent="-380996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外连接 </a:t>
            </a:r>
            <a:r>
              <a:rPr lang="en-US" altLang="zh-CN" dirty="0"/>
              <a:t>= </a:t>
            </a:r>
            <a:r>
              <a:rPr lang="zh-CN" altLang="en-US" dirty="0"/>
              <a:t>自然连接 </a:t>
            </a:r>
            <a:r>
              <a:rPr lang="en-US" altLang="zh-CN" dirty="0"/>
              <a:t>+ </a:t>
            </a:r>
            <a:r>
              <a:rPr lang="zh-CN" altLang="en-US" dirty="0"/>
              <a:t>未匹配元组</a:t>
            </a:r>
            <a:r>
              <a:rPr lang="en-US" altLang="zh-CN" dirty="0"/>
              <a:t>(</a:t>
            </a:r>
            <a:r>
              <a:rPr lang="zh-CN" altLang="en-US" dirty="0"/>
              <a:t>悬挂元组</a:t>
            </a:r>
            <a:r>
              <a:rPr lang="en-US" altLang="zh-CN" dirty="0"/>
              <a:t>)</a:t>
            </a:r>
          </a:p>
          <a:p>
            <a:pPr marL="380996" indent="-380996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外连接的形式：左外连接、右外连接、全外连接 </a:t>
            </a:r>
          </a:p>
          <a:p>
            <a:pPr marL="0" indent="-19403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        左外连接 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= 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自然连接 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+ 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左侧表中未匹配元组</a:t>
            </a:r>
          </a:p>
          <a:p>
            <a:pPr marL="0" indent="-19403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        右外连接 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= 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自然连接 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+ 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右侧表中未匹配元组</a:t>
            </a:r>
          </a:p>
          <a:p>
            <a:pPr marL="0" indent="-19403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        全外连接 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= 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自然连接 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+ 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两侧表中未匹配元组</a:t>
            </a:r>
          </a:p>
        </p:txBody>
      </p:sp>
      <p:sp>
        <p:nvSpPr>
          <p:cNvPr id="66564" name="AutoShape 4"/>
          <p:cNvSpPr>
            <a:spLocks noChangeArrowheads="1"/>
          </p:cNvSpPr>
          <p:nvPr/>
        </p:nvSpPr>
        <p:spPr bwMode="auto">
          <a:xfrm rot="5400000">
            <a:off x="1074217" y="3307138"/>
            <a:ext cx="211667" cy="254000"/>
          </a:xfrm>
          <a:prstGeom prst="flowChartCollat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>
              <a:solidFill>
                <a:srgbClr val="FF0000"/>
              </a:solidFill>
            </a:endParaRPr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 flipH="1">
            <a:off x="904884" y="3328305"/>
            <a:ext cx="1693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6566" name="Line 6"/>
          <p:cNvSpPr>
            <a:spLocks noChangeShapeType="1"/>
          </p:cNvSpPr>
          <p:nvPr/>
        </p:nvSpPr>
        <p:spPr bwMode="auto">
          <a:xfrm flipH="1">
            <a:off x="896064" y="3539972"/>
            <a:ext cx="1693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66567" name="Group 18"/>
          <p:cNvGrpSpPr>
            <a:grpSpLocks/>
          </p:cNvGrpSpPr>
          <p:nvPr/>
        </p:nvGrpSpPr>
        <p:grpSpPr bwMode="auto">
          <a:xfrm>
            <a:off x="871370" y="3829606"/>
            <a:ext cx="423333" cy="211667"/>
            <a:chOff x="916" y="2976"/>
            <a:chExt cx="240" cy="144"/>
          </a:xfrm>
        </p:grpSpPr>
        <p:sp>
          <p:nvSpPr>
            <p:cNvPr id="66573" name="AutoShape 7"/>
            <p:cNvSpPr>
              <a:spLocks noChangeArrowheads="1"/>
            </p:cNvSpPr>
            <p:nvPr/>
          </p:nvSpPr>
          <p:spPr bwMode="auto">
            <a:xfrm rot="5400000">
              <a:off x="916" y="2976"/>
              <a:ext cx="144" cy="144"/>
            </a:xfrm>
            <a:prstGeom prst="flowChartCollate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en-US" sz="3556">
                <a:solidFill>
                  <a:srgbClr val="FF0000"/>
                </a:solidFill>
              </a:endParaRPr>
            </a:p>
          </p:txBody>
        </p:sp>
        <p:sp>
          <p:nvSpPr>
            <p:cNvPr id="66574" name="Line 8"/>
            <p:cNvSpPr>
              <a:spLocks noChangeShapeType="1"/>
            </p:cNvSpPr>
            <p:nvPr/>
          </p:nvSpPr>
          <p:spPr bwMode="auto">
            <a:xfrm flipH="1">
              <a:off x="1060" y="2976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66575" name="Line 9"/>
            <p:cNvSpPr>
              <a:spLocks noChangeShapeType="1"/>
            </p:cNvSpPr>
            <p:nvPr/>
          </p:nvSpPr>
          <p:spPr bwMode="auto">
            <a:xfrm flipH="1">
              <a:off x="1060" y="3120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</p:grpSp>
      <p:sp>
        <p:nvSpPr>
          <p:cNvPr id="66568" name="AutoShape 10"/>
          <p:cNvSpPr>
            <a:spLocks noChangeArrowheads="1"/>
          </p:cNvSpPr>
          <p:nvPr/>
        </p:nvSpPr>
        <p:spPr bwMode="auto">
          <a:xfrm rot="5400000">
            <a:off x="996606" y="4297476"/>
            <a:ext cx="211667" cy="254000"/>
          </a:xfrm>
          <a:prstGeom prst="flowChartCollat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>
              <a:solidFill>
                <a:srgbClr val="FF0000"/>
              </a:solidFill>
            </a:endParaRPr>
          </a:p>
        </p:txBody>
      </p:sp>
      <p:sp>
        <p:nvSpPr>
          <p:cNvPr id="66569" name="Line 11"/>
          <p:cNvSpPr>
            <a:spLocks noChangeShapeType="1"/>
          </p:cNvSpPr>
          <p:nvPr/>
        </p:nvSpPr>
        <p:spPr bwMode="auto">
          <a:xfrm flipH="1">
            <a:off x="1238259" y="4318642"/>
            <a:ext cx="1693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6570" name="Line 12"/>
          <p:cNvSpPr>
            <a:spLocks noChangeShapeType="1"/>
          </p:cNvSpPr>
          <p:nvPr/>
        </p:nvSpPr>
        <p:spPr bwMode="auto">
          <a:xfrm flipH="1">
            <a:off x="1238259" y="4530309"/>
            <a:ext cx="1693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6571" name="Line 13"/>
          <p:cNvSpPr>
            <a:spLocks noChangeShapeType="1"/>
          </p:cNvSpPr>
          <p:nvPr/>
        </p:nvSpPr>
        <p:spPr bwMode="auto">
          <a:xfrm flipH="1">
            <a:off x="814925" y="4318642"/>
            <a:ext cx="1693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6572" name="Line 14"/>
          <p:cNvSpPr>
            <a:spLocks noChangeShapeType="1"/>
          </p:cNvSpPr>
          <p:nvPr/>
        </p:nvSpPr>
        <p:spPr bwMode="auto">
          <a:xfrm flipH="1">
            <a:off x="814925" y="4530309"/>
            <a:ext cx="1693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</p:spTree>
  </p:cSld>
  <p:clrMapOvr>
    <a:masterClrMapping/>
  </p:clrMapOvr>
  <p:transition advTm="109595"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外连接</a:t>
            </a:r>
          </a:p>
        </p:txBody>
      </p:sp>
      <p:grpSp>
        <p:nvGrpSpPr>
          <p:cNvPr id="67587" name="Group 3"/>
          <p:cNvGrpSpPr>
            <a:grpSpLocks/>
          </p:cNvGrpSpPr>
          <p:nvPr/>
        </p:nvGrpSpPr>
        <p:grpSpPr bwMode="auto">
          <a:xfrm>
            <a:off x="903536" y="1408107"/>
            <a:ext cx="2730500" cy="1829153"/>
            <a:chOff x="528" y="960"/>
            <a:chExt cx="1920" cy="1245"/>
          </a:xfrm>
        </p:grpSpPr>
        <p:sp>
          <p:nvSpPr>
            <p:cNvPr id="67665" name="Rectangle 4"/>
            <p:cNvSpPr>
              <a:spLocks noChangeArrowheads="1"/>
            </p:cNvSpPr>
            <p:nvPr/>
          </p:nvSpPr>
          <p:spPr bwMode="auto">
            <a:xfrm>
              <a:off x="1808" y="1956"/>
              <a:ext cx="640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</a:p>
          </p:txBody>
        </p:sp>
        <p:sp>
          <p:nvSpPr>
            <p:cNvPr id="67666" name="Rectangle 5"/>
            <p:cNvSpPr>
              <a:spLocks noChangeArrowheads="1"/>
            </p:cNvSpPr>
            <p:nvPr/>
          </p:nvSpPr>
          <p:spPr bwMode="auto">
            <a:xfrm>
              <a:off x="1200" y="1956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李三</a:t>
              </a:r>
            </a:p>
          </p:txBody>
        </p:sp>
        <p:sp>
          <p:nvSpPr>
            <p:cNvPr id="67667" name="Rectangle 6"/>
            <p:cNvSpPr>
              <a:spLocks noChangeArrowheads="1"/>
            </p:cNvSpPr>
            <p:nvPr/>
          </p:nvSpPr>
          <p:spPr bwMode="auto">
            <a:xfrm>
              <a:off x="528" y="1956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7668" name="Rectangle 7"/>
            <p:cNvSpPr>
              <a:spLocks noChangeArrowheads="1"/>
            </p:cNvSpPr>
            <p:nvPr/>
          </p:nvSpPr>
          <p:spPr bwMode="auto">
            <a:xfrm>
              <a:off x="1808" y="1707"/>
              <a:ext cx="64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</a:p>
          </p:txBody>
        </p:sp>
        <p:sp>
          <p:nvSpPr>
            <p:cNvPr id="67669" name="Rectangle 8"/>
            <p:cNvSpPr>
              <a:spLocks noChangeArrowheads="1"/>
            </p:cNvSpPr>
            <p:nvPr/>
          </p:nvSpPr>
          <p:spPr bwMode="auto">
            <a:xfrm>
              <a:off x="1808" y="1458"/>
              <a:ext cx="640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</a:p>
          </p:txBody>
        </p:sp>
        <p:sp>
          <p:nvSpPr>
            <p:cNvPr id="67670" name="Rectangle 9"/>
            <p:cNvSpPr>
              <a:spLocks noChangeArrowheads="1"/>
            </p:cNvSpPr>
            <p:nvPr/>
          </p:nvSpPr>
          <p:spPr bwMode="auto">
            <a:xfrm>
              <a:off x="1808" y="1209"/>
              <a:ext cx="64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</a:p>
          </p:txBody>
        </p:sp>
        <p:sp>
          <p:nvSpPr>
            <p:cNvPr id="67671" name="Rectangle 10"/>
            <p:cNvSpPr>
              <a:spLocks noChangeArrowheads="1"/>
            </p:cNvSpPr>
            <p:nvPr/>
          </p:nvSpPr>
          <p:spPr bwMode="auto">
            <a:xfrm>
              <a:off x="1808" y="960"/>
              <a:ext cx="640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SAL</a:t>
              </a:r>
            </a:p>
          </p:txBody>
        </p:sp>
        <p:sp>
          <p:nvSpPr>
            <p:cNvPr id="67672" name="Rectangle 11"/>
            <p:cNvSpPr>
              <a:spLocks noChangeArrowheads="1"/>
            </p:cNvSpPr>
            <p:nvPr/>
          </p:nvSpPr>
          <p:spPr bwMode="auto">
            <a:xfrm>
              <a:off x="1200" y="1707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孙立</a:t>
              </a:r>
            </a:p>
          </p:txBody>
        </p:sp>
        <p:sp>
          <p:nvSpPr>
            <p:cNvPr id="67673" name="Rectangle 12"/>
            <p:cNvSpPr>
              <a:spLocks noChangeArrowheads="1"/>
            </p:cNvSpPr>
            <p:nvPr/>
          </p:nvSpPr>
          <p:spPr bwMode="auto">
            <a:xfrm>
              <a:off x="528" y="1707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P03</a:t>
              </a:r>
            </a:p>
          </p:txBody>
        </p:sp>
        <p:sp>
          <p:nvSpPr>
            <p:cNvPr id="67674" name="Rectangle 13"/>
            <p:cNvSpPr>
              <a:spLocks noChangeArrowheads="1"/>
            </p:cNvSpPr>
            <p:nvPr/>
          </p:nvSpPr>
          <p:spPr bwMode="auto">
            <a:xfrm>
              <a:off x="1200" y="1458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钱广</a:t>
              </a:r>
            </a:p>
          </p:txBody>
        </p:sp>
        <p:sp>
          <p:nvSpPr>
            <p:cNvPr id="67675" name="Rectangle 14"/>
            <p:cNvSpPr>
              <a:spLocks noChangeArrowheads="1"/>
            </p:cNvSpPr>
            <p:nvPr/>
          </p:nvSpPr>
          <p:spPr bwMode="auto">
            <a:xfrm>
              <a:off x="528" y="1458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7676" name="Rectangle 15"/>
            <p:cNvSpPr>
              <a:spLocks noChangeArrowheads="1"/>
            </p:cNvSpPr>
            <p:nvPr/>
          </p:nvSpPr>
          <p:spPr bwMode="auto">
            <a:xfrm>
              <a:off x="1200" y="1209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赵明</a:t>
              </a:r>
            </a:p>
          </p:txBody>
        </p:sp>
        <p:sp>
          <p:nvSpPr>
            <p:cNvPr id="67677" name="Rectangle 16"/>
            <p:cNvSpPr>
              <a:spLocks noChangeArrowheads="1"/>
            </p:cNvSpPr>
            <p:nvPr/>
          </p:nvSpPr>
          <p:spPr bwMode="auto">
            <a:xfrm>
              <a:off x="528" y="1209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7678" name="Rectangle 17"/>
            <p:cNvSpPr>
              <a:spLocks noChangeArrowheads="1"/>
            </p:cNvSpPr>
            <p:nvPr/>
          </p:nvSpPr>
          <p:spPr bwMode="auto">
            <a:xfrm>
              <a:off x="1200" y="960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</a:p>
          </p:txBody>
        </p:sp>
        <p:sp>
          <p:nvSpPr>
            <p:cNvPr id="67679" name="Rectangle 18"/>
            <p:cNvSpPr>
              <a:spLocks noChangeArrowheads="1"/>
            </p:cNvSpPr>
            <p:nvPr/>
          </p:nvSpPr>
          <p:spPr bwMode="auto">
            <a:xfrm>
              <a:off x="528" y="960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7680" name="Line 19"/>
            <p:cNvSpPr>
              <a:spLocks noChangeShapeType="1"/>
            </p:cNvSpPr>
            <p:nvPr/>
          </p:nvSpPr>
          <p:spPr bwMode="auto">
            <a:xfrm>
              <a:off x="528" y="960"/>
              <a:ext cx="192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81" name="Line 20"/>
            <p:cNvSpPr>
              <a:spLocks noChangeShapeType="1"/>
            </p:cNvSpPr>
            <p:nvPr/>
          </p:nvSpPr>
          <p:spPr bwMode="auto">
            <a:xfrm>
              <a:off x="528" y="1209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 dirty="0"/>
            </a:p>
          </p:txBody>
        </p:sp>
        <p:sp>
          <p:nvSpPr>
            <p:cNvPr id="67682" name="Line 21"/>
            <p:cNvSpPr>
              <a:spLocks noChangeShapeType="1"/>
            </p:cNvSpPr>
            <p:nvPr/>
          </p:nvSpPr>
          <p:spPr bwMode="auto">
            <a:xfrm>
              <a:off x="528" y="1458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83" name="Line 22"/>
            <p:cNvSpPr>
              <a:spLocks noChangeShapeType="1"/>
            </p:cNvSpPr>
            <p:nvPr/>
          </p:nvSpPr>
          <p:spPr bwMode="auto">
            <a:xfrm>
              <a:off x="528" y="1707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84" name="Line 23"/>
            <p:cNvSpPr>
              <a:spLocks noChangeShapeType="1"/>
            </p:cNvSpPr>
            <p:nvPr/>
          </p:nvSpPr>
          <p:spPr bwMode="auto">
            <a:xfrm>
              <a:off x="528" y="2205"/>
              <a:ext cx="192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85" name="Line 24"/>
            <p:cNvSpPr>
              <a:spLocks noChangeShapeType="1"/>
            </p:cNvSpPr>
            <p:nvPr/>
          </p:nvSpPr>
          <p:spPr bwMode="auto">
            <a:xfrm>
              <a:off x="528" y="960"/>
              <a:ext cx="0" cy="1245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86" name="Line 25"/>
            <p:cNvSpPr>
              <a:spLocks noChangeShapeType="1"/>
            </p:cNvSpPr>
            <p:nvPr/>
          </p:nvSpPr>
          <p:spPr bwMode="auto">
            <a:xfrm>
              <a:off x="1200" y="960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87" name="Line 26"/>
            <p:cNvSpPr>
              <a:spLocks noChangeShapeType="1"/>
            </p:cNvSpPr>
            <p:nvPr/>
          </p:nvSpPr>
          <p:spPr bwMode="auto">
            <a:xfrm>
              <a:off x="2448" y="960"/>
              <a:ext cx="0" cy="1245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88" name="Line 27"/>
            <p:cNvSpPr>
              <a:spLocks noChangeShapeType="1"/>
            </p:cNvSpPr>
            <p:nvPr/>
          </p:nvSpPr>
          <p:spPr bwMode="auto">
            <a:xfrm>
              <a:off x="1808" y="960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89" name="Line 28"/>
            <p:cNvSpPr>
              <a:spLocks noChangeShapeType="1"/>
            </p:cNvSpPr>
            <p:nvPr/>
          </p:nvSpPr>
          <p:spPr bwMode="auto">
            <a:xfrm>
              <a:off x="528" y="1956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7588" name="Group 29"/>
          <p:cNvGrpSpPr>
            <a:grpSpLocks/>
          </p:cNvGrpSpPr>
          <p:nvPr/>
        </p:nvGrpSpPr>
        <p:grpSpPr bwMode="auto">
          <a:xfrm>
            <a:off x="7373480" y="1632121"/>
            <a:ext cx="2257778" cy="1464028"/>
            <a:chOff x="576" y="2979"/>
            <a:chExt cx="1280" cy="996"/>
          </a:xfrm>
        </p:grpSpPr>
        <p:sp>
          <p:nvSpPr>
            <p:cNvPr id="67649" name="Rectangle 30"/>
            <p:cNvSpPr>
              <a:spLocks noChangeArrowheads="1"/>
            </p:cNvSpPr>
            <p:nvPr/>
          </p:nvSpPr>
          <p:spPr bwMode="auto">
            <a:xfrm>
              <a:off x="1248" y="3726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学</a:t>
              </a:r>
            </a:p>
          </p:txBody>
        </p:sp>
        <p:sp>
          <p:nvSpPr>
            <p:cNvPr id="67650" name="Rectangle 31"/>
            <p:cNvSpPr>
              <a:spLocks noChangeArrowheads="1"/>
            </p:cNvSpPr>
            <p:nvPr/>
          </p:nvSpPr>
          <p:spPr bwMode="auto">
            <a:xfrm>
              <a:off x="576" y="3726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C03</a:t>
              </a:r>
            </a:p>
          </p:txBody>
        </p:sp>
        <p:sp>
          <p:nvSpPr>
            <p:cNvPr id="67651" name="Rectangle 32"/>
            <p:cNvSpPr>
              <a:spLocks noChangeArrowheads="1"/>
            </p:cNvSpPr>
            <p:nvPr/>
          </p:nvSpPr>
          <p:spPr bwMode="auto">
            <a:xfrm>
              <a:off x="1248" y="3477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7652" name="Rectangle 33"/>
            <p:cNvSpPr>
              <a:spLocks noChangeArrowheads="1"/>
            </p:cNvSpPr>
            <p:nvPr/>
          </p:nvSpPr>
          <p:spPr bwMode="auto">
            <a:xfrm>
              <a:off x="576" y="3477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7653" name="Rectangle 34"/>
            <p:cNvSpPr>
              <a:spLocks noChangeArrowheads="1"/>
            </p:cNvSpPr>
            <p:nvPr/>
          </p:nvSpPr>
          <p:spPr bwMode="auto">
            <a:xfrm>
              <a:off x="1248" y="3228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</a:t>
              </a:r>
            </a:p>
          </p:txBody>
        </p:sp>
        <p:sp>
          <p:nvSpPr>
            <p:cNvPr id="67654" name="Rectangle 35"/>
            <p:cNvSpPr>
              <a:spLocks noChangeArrowheads="1"/>
            </p:cNvSpPr>
            <p:nvPr/>
          </p:nvSpPr>
          <p:spPr bwMode="auto">
            <a:xfrm>
              <a:off x="576" y="3228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7655" name="Rectangle 36"/>
            <p:cNvSpPr>
              <a:spLocks noChangeArrowheads="1"/>
            </p:cNvSpPr>
            <p:nvPr/>
          </p:nvSpPr>
          <p:spPr bwMode="auto">
            <a:xfrm>
              <a:off x="1248" y="2979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</a:p>
          </p:txBody>
        </p:sp>
        <p:sp>
          <p:nvSpPr>
            <p:cNvPr id="67656" name="Rectangle 37"/>
            <p:cNvSpPr>
              <a:spLocks noChangeArrowheads="1"/>
            </p:cNvSpPr>
            <p:nvPr/>
          </p:nvSpPr>
          <p:spPr bwMode="auto">
            <a:xfrm>
              <a:off x="576" y="2979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7657" name="Line 38"/>
            <p:cNvSpPr>
              <a:spLocks noChangeShapeType="1"/>
            </p:cNvSpPr>
            <p:nvPr/>
          </p:nvSpPr>
          <p:spPr bwMode="auto">
            <a:xfrm>
              <a:off x="576" y="2979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 dirty="0"/>
            </a:p>
          </p:txBody>
        </p:sp>
        <p:sp>
          <p:nvSpPr>
            <p:cNvPr id="67658" name="Line 39"/>
            <p:cNvSpPr>
              <a:spLocks noChangeShapeType="1"/>
            </p:cNvSpPr>
            <p:nvPr/>
          </p:nvSpPr>
          <p:spPr bwMode="auto">
            <a:xfrm>
              <a:off x="576" y="3228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59" name="Line 40"/>
            <p:cNvSpPr>
              <a:spLocks noChangeShapeType="1"/>
            </p:cNvSpPr>
            <p:nvPr/>
          </p:nvSpPr>
          <p:spPr bwMode="auto">
            <a:xfrm>
              <a:off x="576" y="3477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60" name="Line 41"/>
            <p:cNvSpPr>
              <a:spLocks noChangeShapeType="1"/>
            </p:cNvSpPr>
            <p:nvPr/>
          </p:nvSpPr>
          <p:spPr bwMode="auto">
            <a:xfrm>
              <a:off x="576" y="3726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61" name="Line 42"/>
            <p:cNvSpPr>
              <a:spLocks noChangeShapeType="1"/>
            </p:cNvSpPr>
            <p:nvPr/>
          </p:nvSpPr>
          <p:spPr bwMode="auto">
            <a:xfrm>
              <a:off x="576" y="3975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62" name="Line 43"/>
            <p:cNvSpPr>
              <a:spLocks noChangeShapeType="1"/>
            </p:cNvSpPr>
            <p:nvPr/>
          </p:nvSpPr>
          <p:spPr bwMode="auto">
            <a:xfrm>
              <a:off x="57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63" name="Line 44"/>
            <p:cNvSpPr>
              <a:spLocks noChangeShapeType="1"/>
            </p:cNvSpPr>
            <p:nvPr/>
          </p:nvSpPr>
          <p:spPr bwMode="auto">
            <a:xfrm>
              <a:off x="1248" y="2979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64" name="Line 45"/>
            <p:cNvSpPr>
              <a:spLocks noChangeShapeType="1"/>
            </p:cNvSpPr>
            <p:nvPr/>
          </p:nvSpPr>
          <p:spPr bwMode="auto">
            <a:xfrm>
              <a:off x="185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7589" name="Group 46"/>
          <p:cNvGrpSpPr>
            <a:grpSpLocks/>
          </p:cNvGrpSpPr>
          <p:nvPr/>
        </p:nvGrpSpPr>
        <p:grpSpPr bwMode="auto">
          <a:xfrm>
            <a:off x="4353702" y="1637412"/>
            <a:ext cx="2257778" cy="1464028"/>
            <a:chOff x="576" y="2979"/>
            <a:chExt cx="1280" cy="996"/>
          </a:xfrm>
        </p:grpSpPr>
        <p:sp>
          <p:nvSpPr>
            <p:cNvPr id="67633" name="Rectangle 47"/>
            <p:cNvSpPr>
              <a:spLocks noChangeArrowheads="1"/>
            </p:cNvSpPr>
            <p:nvPr/>
          </p:nvSpPr>
          <p:spPr bwMode="auto">
            <a:xfrm>
              <a:off x="1248" y="3726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7634" name="Rectangle 48"/>
            <p:cNvSpPr>
              <a:spLocks noChangeArrowheads="1"/>
            </p:cNvSpPr>
            <p:nvPr/>
          </p:nvSpPr>
          <p:spPr bwMode="auto">
            <a:xfrm>
              <a:off x="576" y="3726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7635" name="Rectangle 49"/>
            <p:cNvSpPr>
              <a:spLocks noChangeArrowheads="1"/>
            </p:cNvSpPr>
            <p:nvPr/>
          </p:nvSpPr>
          <p:spPr bwMode="auto">
            <a:xfrm>
              <a:off x="1248" y="3477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7636" name="Rectangle 50"/>
            <p:cNvSpPr>
              <a:spLocks noChangeArrowheads="1"/>
            </p:cNvSpPr>
            <p:nvPr/>
          </p:nvSpPr>
          <p:spPr bwMode="auto">
            <a:xfrm>
              <a:off x="576" y="3477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7637" name="Rectangle 51"/>
            <p:cNvSpPr>
              <a:spLocks noChangeArrowheads="1"/>
            </p:cNvSpPr>
            <p:nvPr/>
          </p:nvSpPr>
          <p:spPr bwMode="auto">
            <a:xfrm>
              <a:off x="1248" y="3228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7638" name="Rectangle 52"/>
            <p:cNvSpPr>
              <a:spLocks noChangeArrowheads="1"/>
            </p:cNvSpPr>
            <p:nvPr/>
          </p:nvSpPr>
          <p:spPr bwMode="auto">
            <a:xfrm>
              <a:off x="576" y="3228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7639" name="Rectangle 53"/>
            <p:cNvSpPr>
              <a:spLocks noChangeArrowheads="1"/>
            </p:cNvSpPr>
            <p:nvPr/>
          </p:nvSpPr>
          <p:spPr bwMode="auto">
            <a:xfrm>
              <a:off x="1248" y="2979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7640" name="Rectangle 54"/>
            <p:cNvSpPr>
              <a:spLocks noChangeArrowheads="1"/>
            </p:cNvSpPr>
            <p:nvPr/>
          </p:nvSpPr>
          <p:spPr bwMode="auto">
            <a:xfrm>
              <a:off x="576" y="2979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7641" name="Line 55"/>
            <p:cNvSpPr>
              <a:spLocks noChangeShapeType="1"/>
            </p:cNvSpPr>
            <p:nvPr/>
          </p:nvSpPr>
          <p:spPr bwMode="auto">
            <a:xfrm>
              <a:off x="576" y="2979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42" name="Line 56"/>
            <p:cNvSpPr>
              <a:spLocks noChangeShapeType="1"/>
            </p:cNvSpPr>
            <p:nvPr/>
          </p:nvSpPr>
          <p:spPr bwMode="auto">
            <a:xfrm>
              <a:off x="576" y="3228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43" name="Line 57"/>
            <p:cNvSpPr>
              <a:spLocks noChangeShapeType="1"/>
            </p:cNvSpPr>
            <p:nvPr/>
          </p:nvSpPr>
          <p:spPr bwMode="auto">
            <a:xfrm>
              <a:off x="576" y="3477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44" name="Line 58"/>
            <p:cNvSpPr>
              <a:spLocks noChangeShapeType="1"/>
            </p:cNvSpPr>
            <p:nvPr/>
          </p:nvSpPr>
          <p:spPr bwMode="auto">
            <a:xfrm>
              <a:off x="576" y="3726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45" name="Line 59"/>
            <p:cNvSpPr>
              <a:spLocks noChangeShapeType="1"/>
            </p:cNvSpPr>
            <p:nvPr/>
          </p:nvSpPr>
          <p:spPr bwMode="auto">
            <a:xfrm>
              <a:off x="576" y="3975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46" name="Line 60"/>
            <p:cNvSpPr>
              <a:spLocks noChangeShapeType="1"/>
            </p:cNvSpPr>
            <p:nvPr/>
          </p:nvSpPr>
          <p:spPr bwMode="auto">
            <a:xfrm>
              <a:off x="57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47" name="Line 61"/>
            <p:cNvSpPr>
              <a:spLocks noChangeShapeType="1"/>
            </p:cNvSpPr>
            <p:nvPr/>
          </p:nvSpPr>
          <p:spPr bwMode="auto">
            <a:xfrm>
              <a:off x="1248" y="2979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48" name="Line 62"/>
            <p:cNvSpPr>
              <a:spLocks noChangeShapeType="1"/>
            </p:cNvSpPr>
            <p:nvPr/>
          </p:nvSpPr>
          <p:spPr bwMode="auto">
            <a:xfrm>
              <a:off x="185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7590" name="Group 63"/>
          <p:cNvGrpSpPr>
            <a:grpSpLocks/>
          </p:cNvGrpSpPr>
          <p:nvPr/>
        </p:nvGrpSpPr>
        <p:grpSpPr bwMode="auto">
          <a:xfrm>
            <a:off x="1808410" y="3678232"/>
            <a:ext cx="3894667" cy="1617486"/>
            <a:chOff x="3216" y="3120"/>
            <a:chExt cx="2208" cy="1101"/>
          </a:xfrm>
        </p:grpSpPr>
        <p:sp>
          <p:nvSpPr>
            <p:cNvPr id="67602" name="Rectangle 64"/>
            <p:cNvSpPr>
              <a:spLocks noChangeArrowheads="1"/>
            </p:cNvSpPr>
            <p:nvPr/>
          </p:nvSpPr>
          <p:spPr bwMode="auto">
            <a:xfrm>
              <a:off x="4982" y="3937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7603" name="Rectangle 65"/>
            <p:cNvSpPr>
              <a:spLocks noChangeArrowheads="1"/>
            </p:cNvSpPr>
            <p:nvPr/>
          </p:nvSpPr>
          <p:spPr bwMode="auto">
            <a:xfrm>
              <a:off x="4541" y="3937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7604" name="Rectangle 66"/>
            <p:cNvSpPr>
              <a:spLocks noChangeArrowheads="1"/>
            </p:cNvSpPr>
            <p:nvPr/>
          </p:nvSpPr>
          <p:spPr bwMode="auto">
            <a:xfrm>
              <a:off x="4099" y="3937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</a:p>
          </p:txBody>
        </p:sp>
        <p:sp>
          <p:nvSpPr>
            <p:cNvPr id="67605" name="Rectangle 67"/>
            <p:cNvSpPr>
              <a:spLocks noChangeArrowheads="1"/>
            </p:cNvSpPr>
            <p:nvPr/>
          </p:nvSpPr>
          <p:spPr bwMode="auto">
            <a:xfrm>
              <a:off x="3658" y="3937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李三</a:t>
              </a:r>
            </a:p>
          </p:txBody>
        </p:sp>
        <p:sp>
          <p:nvSpPr>
            <p:cNvPr id="67606" name="Rectangle 68"/>
            <p:cNvSpPr>
              <a:spLocks noChangeArrowheads="1"/>
            </p:cNvSpPr>
            <p:nvPr/>
          </p:nvSpPr>
          <p:spPr bwMode="auto">
            <a:xfrm>
              <a:off x="3216" y="3937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7607" name="Rectangle 69"/>
            <p:cNvSpPr>
              <a:spLocks noChangeArrowheads="1"/>
            </p:cNvSpPr>
            <p:nvPr/>
          </p:nvSpPr>
          <p:spPr bwMode="auto">
            <a:xfrm>
              <a:off x="4982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7608" name="Rectangle 70"/>
            <p:cNvSpPr>
              <a:spLocks noChangeArrowheads="1"/>
            </p:cNvSpPr>
            <p:nvPr/>
          </p:nvSpPr>
          <p:spPr bwMode="auto">
            <a:xfrm>
              <a:off x="4541" y="3653"/>
              <a:ext cx="441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7609" name="Rectangle 71"/>
            <p:cNvSpPr>
              <a:spLocks noChangeArrowheads="1"/>
            </p:cNvSpPr>
            <p:nvPr/>
          </p:nvSpPr>
          <p:spPr bwMode="auto">
            <a:xfrm>
              <a:off x="4099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</a:p>
          </p:txBody>
        </p:sp>
        <p:sp>
          <p:nvSpPr>
            <p:cNvPr id="67610" name="Rectangle 72"/>
            <p:cNvSpPr>
              <a:spLocks noChangeArrowheads="1"/>
            </p:cNvSpPr>
            <p:nvPr/>
          </p:nvSpPr>
          <p:spPr bwMode="auto">
            <a:xfrm>
              <a:off x="3658" y="3653"/>
              <a:ext cx="441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钱广</a:t>
              </a:r>
            </a:p>
          </p:txBody>
        </p:sp>
        <p:sp>
          <p:nvSpPr>
            <p:cNvPr id="67611" name="Rectangle 73"/>
            <p:cNvSpPr>
              <a:spLocks noChangeArrowheads="1"/>
            </p:cNvSpPr>
            <p:nvPr/>
          </p:nvSpPr>
          <p:spPr bwMode="auto">
            <a:xfrm>
              <a:off x="3216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7612" name="Rectangle 74"/>
            <p:cNvSpPr>
              <a:spLocks noChangeArrowheads="1"/>
            </p:cNvSpPr>
            <p:nvPr/>
          </p:nvSpPr>
          <p:spPr bwMode="auto">
            <a:xfrm>
              <a:off x="4982" y="3369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</a:t>
              </a:r>
            </a:p>
          </p:txBody>
        </p:sp>
        <p:sp>
          <p:nvSpPr>
            <p:cNvPr id="67613" name="Rectangle 75"/>
            <p:cNvSpPr>
              <a:spLocks noChangeArrowheads="1"/>
            </p:cNvSpPr>
            <p:nvPr/>
          </p:nvSpPr>
          <p:spPr bwMode="auto">
            <a:xfrm>
              <a:off x="4541" y="3369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7614" name="Rectangle 76"/>
            <p:cNvSpPr>
              <a:spLocks noChangeArrowheads="1"/>
            </p:cNvSpPr>
            <p:nvPr/>
          </p:nvSpPr>
          <p:spPr bwMode="auto">
            <a:xfrm>
              <a:off x="4099" y="3369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</a:p>
          </p:txBody>
        </p:sp>
        <p:sp>
          <p:nvSpPr>
            <p:cNvPr id="67615" name="Rectangle 77"/>
            <p:cNvSpPr>
              <a:spLocks noChangeArrowheads="1"/>
            </p:cNvSpPr>
            <p:nvPr/>
          </p:nvSpPr>
          <p:spPr bwMode="auto">
            <a:xfrm>
              <a:off x="3658" y="3369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赵明</a:t>
              </a:r>
            </a:p>
          </p:txBody>
        </p:sp>
        <p:sp>
          <p:nvSpPr>
            <p:cNvPr id="67616" name="Rectangle 78"/>
            <p:cNvSpPr>
              <a:spLocks noChangeArrowheads="1"/>
            </p:cNvSpPr>
            <p:nvPr/>
          </p:nvSpPr>
          <p:spPr bwMode="auto">
            <a:xfrm>
              <a:off x="3216" y="3369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7617" name="Rectangle 79"/>
            <p:cNvSpPr>
              <a:spLocks noChangeArrowheads="1"/>
            </p:cNvSpPr>
            <p:nvPr/>
          </p:nvSpPr>
          <p:spPr bwMode="auto">
            <a:xfrm>
              <a:off x="4982" y="3120"/>
              <a:ext cx="44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</a:p>
          </p:txBody>
        </p:sp>
        <p:sp>
          <p:nvSpPr>
            <p:cNvPr id="67618" name="Rectangle 80"/>
            <p:cNvSpPr>
              <a:spLocks noChangeArrowheads="1"/>
            </p:cNvSpPr>
            <p:nvPr/>
          </p:nvSpPr>
          <p:spPr bwMode="auto">
            <a:xfrm>
              <a:off x="4541" y="3120"/>
              <a:ext cx="441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7619" name="Rectangle 81"/>
            <p:cNvSpPr>
              <a:spLocks noChangeArrowheads="1"/>
            </p:cNvSpPr>
            <p:nvPr/>
          </p:nvSpPr>
          <p:spPr bwMode="auto">
            <a:xfrm>
              <a:off x="4099" y="3120"/>
              <a:ext cx="44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SAL</a:t>
              </a:r>
            </a:p>
          </p:txBody>
        </p:sp>
        <p:sp>
          <p:nvSpPr>
            <p:cNvPr id="67620" name="Rectangle 82"/>
            <p:cNvSpPr>
              <a:spLocks noChangeArrowheads="1"/>
            </p:cNvSpPr>
            <p:nvPr/>
          </p:nvSpPr>
          <p:spPr bwMode="auto">
            <a:xfrm>
              <a:off x="3658" y="3120"/>
              <a:ext cx="441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</a:p>
          </p:txBody>
        </p:sp>
        <p:sp>
          <p:nvSpPr>
            <p:cNvPr id="67621" name="Rectangle 83"/>
            <p:cNvSpPr>
              <a:spLocks noChangeArrowheads="1"/>
            </p:cNvSpPr>
            <p:nvPr/>
          </p:nvSpPr>
          <p:spPr bwMode="auto">
            <a:xfrm>
              <a:off x="3216" y="3120"/>
              <a:ext cx="44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7622" name="Line 84"/>
            <p:cNvSpPr>
              <a:spLocks noChangeShapeType="1"/>
            </p:cNvSpPr>
            <p:nvPr/>
          </p:nvSpPr>
          <p:spPr bwMode="auto">
            <a:xfrm>
              <a:off x="3216" y="3120"/>
              <a:ext cx="22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 dirty="0"/>
            </a:p>
          </p:txBody>
        </p:sp>
        <p:sp>
          <p:nvSpPr>
            <p:cNvPr id="67623" name="Line 85"/>
            <p:cNvSpPr>
              <a:spLocks noChangeShapeType="1"/>
            </p:cNvSpPr>
            <p:nvPr/>
          </p:nvSpPr>
          <p:spPr bwMode="auto">
            <a:xfrm>
              <a:off x="3216" y="3369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24" name="Line 86"/>
            <p:cNvSpPr>
              <a:spLocks noChangeShapeType="1"/>
            </p:cNvSpPr>
            <p:nvPr/>
          </p:nvSpPr>
          <p:spPr bwMode="auto">
            <a:xfrm>
              <a:off x="3216" y="3653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25" name="Line 87"/>
            <p:cNvSpPr>
              <a:spLocks noChangeShapeType="1"/>
            </p:cNvSpPr>
            <p:nvPr/>
          </p:nvSpPr>
          <p:spPr bwMode="auto">
            <a:xfrm>
              <a:off x="3216" y="3937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26" name="Line 88"/>
            <p:cNvSpPr>
              <a:spLocks noChangeShapeType="1"/>
            </p:cNvSpPr>
            <p:nvPr/>
          </p:nvSpPr>
          <p:spPr bwMode="auto">
            <a:xfrm>
              <a:off x="3216" y="4221"/>
              <a:ext cx="220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27" name="Line 89"/>
            <p:cNvSpPr>
              <a:spLocks noChangeShapeType="1"/>
            </p:cNvSpPr>
            <p:nvPr/>
          </p:nvSpPr>
          <p:spPr bwMode="auto">
            <a:xfrm>
              <a:off x="3216" y="3120"/>
              <a:ext cx="0" cy="1101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28" name="Line 90"/>
            <p:cNvSpPr>
              <a:spLocks noChangeShapeType="1"/>
            </p:cNvSpPr>
            <p:nvPr/>
          </p:nvSpPr>
          <p:spPr bwMode="auto">
            <a:xfrm>
              <a:off x="3658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29" name="Line 91"/>
            <p:cNvSpPr>
              <a:spLocks noChangeShapeType="1"/>
            </p:cNvSpPr>
            <p:nvPr/>
          </p:nvSpPr>
          <p:spPr bwMode="auto">
            <a:xfrm>
              <a:off x="4099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30" name="Line 92"/>
            <p:cNvSpPr>
              <a:spLocks noChangeShapeType="1"/>
            </p:cNvSpPr>
            <p:nvPr/>
          </p:nvSpPr>
          <p:spPr bwMode="auto">
            <a:xfrm>
              <a:off x="4541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31" name="Line 93"/>
            <p:cNvSpPr>
              <a:spLocks noChangeShapeType="1"/>
            </p:cNvSpPr>
            <p:nvPr/>
          </p:nvSpPr>
          <p:spPr bwMode="auto">
            <a:xfrm>
              <a:off x="4982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7632" name="Line 94"/>
            <p:cNvSpPr>
              <a:spLocks noChangeShapeType="1"/>
            </p:cNvSpPr>
            <p:nvPr/>
          </p:nvSpPr>
          <p:spPr bwMode="auto">
            <a:xfrm>
              <a:off x="5424" y="3120"/>
              <a:ext cx="0" cy="1101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sp>
        <p:nvSpPr>
          <p:cNvPr id="67591" name="AutoShape 95"/>
          <p:cNvSpPr>
            <a:spLocks noChangeArrowheads="1"/>
          </p:cNvSpPr>
          <p:nvPr/>
        </p:nvSpPr>
        <p:spPr bwMode="auto">
          <a:xfrm rot="5400000">
            <a:off x="6886647" y="2143649"/>
            <a:ext cx="211667" cy="423333"/>
          </a:xfrm>
          <a:prstGeom prst="flowChartCollat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592" name="Line 96"/>
          <p:cNvSpPr>
            <a:spLocks noChangeShapeType="1"/>
          </p:cNvSpPr>
          <p:nvPr/>
        </p:nvSpPr>
        <p:spPr bwMode="auto">
          <a:xfrm>
            <a:off x="961743" y="4378495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7593" name="Line 97"/>
          <p:cNvSpPr>
            <a:spLocks noChangeShapeType="1"/>
          </p:cNvSpPr>
          <p:nvPr/>
        </p:nvSpPr>
        <p:spPr bwMode="auto">
          <a:xfrm>
            <a:off x="961743" y="4519606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7594" name="AutoShape 98"/>
          <p:cNvSpPr>
            <a:spLocks noChangeArrowheads="1"/>
          </p:cNvSpPr>
          <p:nvPr/>
        </p:nvSpPr>
        <p:spPr bwMode="auto">
          <a:xfrm rot="5400000">
            <a:off x="3923313" y="2157760"/>
            <a:ext cx="211667" cy="254000"/>
          </a:xfrm>
          <a:prstGeom prst="flowChartCollat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595" name="Line 99"/>
          <p:cNvSpPr>
            <a:spLocks noChangeShapeType="1"/>
          </p:cNvSpPr>
          <p:nvPr/>
        </p:nvSpPr>
        <p:spPr bwMode="auto">
          <a:xfrm flipH="1">
            <a:off x="3732814" y="2178926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7596" name="Line 100"/>
          <p:cNvSpPr>
            <a:spLocks noChangeShapeType="1"/>
          </p:cNvSpPr>
          <p:nvPr/>
        </p:nvSpPr>
        <p:spPr bwMode="auto">
          <a:xfrm flipH="1">
            <a:off x="3732814" y="2390593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7599" name="Line 104"/>
          <p:cNvSpPr>
            <a:spLocks noChangeShapeType="1"/>
          </p:cNvSpPr>
          <p:nvPr/>
        </p:nvSpPr>
        <p:spPr bwMode="auto">
          <a:xfrm>
            <a:off x="4240813" y="3378371"/>
            <a:ext cx="5418667" cy="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67600" name="AutoShape 106"/>
          <p:cNvSpPr>
            <a:spLocks/>
          </p:cNvSpPr>
          <p:nvPr/>
        </p:nvSpPr>
        <p:spPr bwMode="auto">
          <a:xfrm>
            <a:off x="4701189" y="697260"/>
            <a:ext cx="1280583" cy="564444"/>
          </a:xfrm>
          <a:prstGeom prst="borderCallout2">
            <a:avLst>
              <a:gd name="adj1" fmla="val 18750"/>
              <a:gd name="adj2" fmla="val -6611"/>
              <a:gd name="adj3" fmla="val 18750"/>
              <a:gd name="adj4" fmla="val -16667"/>
              <a:gd name="adj5" fmla="val 165366"/>
              <a:gd name="adj6" fmla="val -74931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1556" b="1">
                <a:latin typeface="微软雅黑" panose="020B0503020204020204" pitchFamily="34" charset="-122"/>
                <a:ea typeface="微软雅黑" panose="020B0503020204020204" pitchFamily="34" charset="-122"/>
              </a:rPr>
              <a:t>所有老师的信息</a:t>
            </a:r>
          </a:p>
        </p:txBody>
      </p:sp>
      <p:sp>
        <p:nvSpPr>
          <p:cNvPr id="67601" name="AutoShape 107"/>
          <p:cNvSpPr>
            <a:spLocks/>
          </p:cNvSpPr>
          <p:nvPr/>
        </p:nvSpPr>
        <p:spPr bwMode="auto">
          <a:xfrm>
            <a:off x="7105369" y="4191523"/>
            <a:ext cx="1596319" cy="564444"/>
          </a:xfrm>
          <a:prstGeom prst="borderCallout2">
            <a:avLst>
              <a:gd name="adj1" fmla="val 18750"/>
              <a:gd name="adj2" fmla="val -5306"/>
              <a:gd name="adj3" fmla="val 18750"/>
              <a:gd name="adj4" fmla="val -5306"/>
              <a:gd name="adj5" fmla="val -134898"/>
              <a:gd name="adj6" fmla="val -1525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1556" b="1">
                <a:latin typeface="微软雅黑" panose="020B0503020204020204" pitchFamily="34" charset="-122"/>
                <a:ea typeface="微软雅黑" panose="020B0503020204020204" pitchFamily="34" charset="-122"/>
              </a:rPr>
              <a:t>外连接的结合律成立否</a:t>
            </a:r>
          </a:p>
        </p:txBody>
      </p:sp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D8E1D730-903E-4A96-988B-150727B89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6300"/>
              </p:ext>
            </p:extLst>
          </p:nvPr>
        </p:nvGraphicFramePr>
        <p:xfrm>
          <a:off x="1808410" y="5335922"/>
          <a:ext cx="39017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345">
                  <a:extLst>
                    <a:ext uri="{9D8B030D-6E8A-4147-A177-3AD203B41FA5}">
                      <a16:colId xmlns:a16="http://schemas.microsoft.com/office/drawing/2014/main" val="806463767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4215648825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4149228928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544381529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3388551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P03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孙立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05493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109595"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外连接</a:t>
            </a:r>
          </a:p>
        </p:txBody>
      </p:sp>
      <p:grpSp>
        <p:nvGrpSpPr>
          <p:cNvPr id="68611" name="Group 3"/>
          <p:cNvGrpSpPr>
            <a:grpSpLocks/>
          </p:cNvGrpSpPr>
          <p:nvPr/>
        </p:nvGrpSpPr>
        <p:grpSpPr bwMode="auto">
          <a:xfrm>
            <a:off x="903536" y="1213556"/>
            <a:ext cx="2651124" cy="1829153"/>
            <a:chOff x="528" y="960"/>
            <a:chExt cx="1920" cy="1245"/>
          </a:xfrm>
        </p:grpSpPr>
        <p:sp>
          <p:nvSpPr>
            <p:cNvPr id="68687" name="Rectangle 4"/>
            <p:cNvSpPr>
              <a:spLocks noChangeArrowheads="1"/>
            </p:cNvSpPr>
            <p:nvPr/>
          </p:nvSpPr>
          <p:spPr bwMode="auto">
            <a:xfrm>
              <a:off x="1808" y="1956"/>
              <a:ext cx="640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</a:p>
          </p:txBody>
        </p:sp>
        <p:sp>
          <p:nvSpPr>
            <p:cNvPr id="68688" name="Rectangle 5"/>
            <p:cNvSpPr>
              <a:spLocks noChangeArrowheads="1"/>
            </p:cNvSpPr>
            <p:nvPr/>
          </p:nvSpPr>
          <p:spPr bwMode="auto">
            <a:xfrm>
              <a:off x="1200" y="1956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李三</a:t>
              </a:r>
            </a:p>
          </p:txBody>
        </p:sp>
        <p:sp>
          <p:nvSpPr>
            <p:cNvPr id="68689" name="Rectangle 6"/>
            <p:cNvSpPr>
              <a:spLocks noChangeArrowheads="1"/>
            </p:cNvSpPr>
            <p:nvPr/>
          </p:nvSpPr>
          <p:spPr bwMode="auto">
            <a:xfrm>
              <a:off x="528" y="1956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8690" name="Rectangle 7"/>
            <p:cNvSpPr>
              <a:spLocks noChangeArrowheads="1"/>
            </p:cNvSpPr>
            <p:nvPr/>
          </p:nvSpPr>
          <p:spPr bwMode="auto">
            <a:xfrm>
              <a:off x="1808" y="1707"/>
              <a:ext cx="64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</a:p>
          </p:txBody>
        </p:sp>
        <p:sp>
          <p:nvSpPr>
            <p:cNvPr id="68691" name="Rectangle 8"/>
            <p:cNvSpPr>
              <a:spLocks noChangeArrowheads="1"/>
            </p:cNvSpPr>
            <p:nvPr/>
          </p:nvSpPr>
          <p:spPr bwMode="auto">
            <a:xfrm>
              <a:off x="1808" y="1458"/>
              <a:ext cx="640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</a:p>
          </p:txBody>
        </p:sp>
        <p:sp>
          <p:nvSpPr>
            <p:cNvPr id="68692" name="Rectangle 9"/>
            <p:cNvSpPr>
              <a:spLocks noChangeArrowheads="1"/>
            </p:cNvSpPr>
            <p:nvPr/>
          </p:nvSpPr>
          <p:spPr bwMode="auto">
            <a:xfrm>
              <a:off x="1808" y="1209"/>
              <a:ext cx="64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</a:p>
          </p:txBody>
        </p:sp>
        <p:sp>
          <p:nvSpPr>
            <p:cNvPr id="68693" name="Rectangle 10"/>
            <p:cNvSpPr>
              <a:spLocks noChangeArrowheads="1"/>
            </p:cNvSpPr>
            <p:nvPr/>
          </p:nvSpPr>
          <p:spPr bwMode="auto">
            <a:xfrm>
              <a:off x="1808" y="960"/>
              <a:ext cx="640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SAL</a:t>
              </a:r>
            </a:p>
          </p:txBody>
        </p:sp>
        <p:sp>
          <p:nvSpPr>
            <p:cNvPr id="68694" name="Rectangle 11"/>
            <p:cNvSpPr>
              <a:spLocks noChangeArrowheads="1"/>
            </p:cNvSpPr>
            <p:nvPr/>
          </p:nvSpPr>
          <p:spPr bwMode="auto">
            <a:xfrm>
              <a:off x="1200" y="1707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孙立</a:t>
              </a:r>
            </a:p>
          </p:txBody>
        </p:sp>
        <p:sp>
          <p:nvSpPr>
            <p:cNvPr id="68695" name="Rectangle 12"/>
            <p:cNvSpPr>
              <a:spLocks noChangeArrowheads="1"/>
            </p:cNvSpPr>
            <p:nvPr/>
          </p:nvSpPr>
          <p:spPr bwMode="auto">
            <a:xfrm>
              <a:off x="528" y="1707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P03</a:t>
              </a:r>
            </a:p>
          </p:txBody>
        </p:sp>
        <p:sp>
          <p:nvSpPr>
            <p:cNvPr id="68696" name="Rectangle 13"/>
            <p:cNvSpPr>
              <a:spLocks noChangeArrowheads="1"/>
            </p:cNvSpPr>
            <p:nvPr/>
          </p:nvSpPr>
          <p:spPr bwMode="auto">
            <a:xfrm>
              <a:off x="1200" y="1458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钱广</a:t>
              </a:r>
            </a:p>
          </p:txBody>
        </p:sp>
        <p:sp>
          <p:nvSpPr>
            <p:cNvPr id="68697" name="Rectangle 14"/>
            <p:cNvSpPr>
              <a:spLocks noChangeArrowheads="1"/>
            </p:cNvSpPr>
            <p:nvPr/>
          </p:nvSpPr>
          <p:spPr bwMode="auto">
            <a:xfrm>
              <a:off x="528" y="1458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8698" name="Rectangle 15"/>
            <p:cNvSpPr>
              <a:spLocks noChangeArrowheads="1"/>
            </p:cNvSpPr>
            <p:nvPr/>
          </p:nvSpPr>
          <p:spPr bwMode="auto">
            <a:xfrm>
              <a:off x="1200" y="1209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赵明</a:t>
              </a:r>
            </a:p>
          </p:txBody>
        </p:sp>
        <p:sp>
          <p:nvSpPr>
            <p:cNvPr id="68699" name="Rectangle 16"/>
            <p:cNvSpPr>
              <a:spLocks noChangeArrowheads="1"/>
            </p:cNvSpPr>
            <p:nvPr/>
          </p:nvSpPr>
          <p:spPr bwMode="auto">
            <a:xfrm>
              <a:off x="528" y="1209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8700" name="Rectangle 17"/>
            <p:cNvSpPr>
              <a:spLocks noChangeArrowheads="1"/>
            </p:cNvSpPr>
            <p:nvPr/>
          </p:nvSpPr>
          <p:spPr bwMode="auto">
            <a:xfrm>
              <a:off x="1200" y="960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</a:p>
          </p:txBody>
        </p:sp>
        <p:sp>
          <p:nvSpPr>
            <p:cNvPr id="68701" name="Rectangle 18"/>
            <p:cNvSpPr>
              <a:spLocks noChangeArrowheads="1"/>
            </p:cNvSpPr>
            <p:nvPr/>
          </p:nvSpPr>
          <p:spPr bwMode="auto">
            <a:xfrm>
              <a:off x="528" y="960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8702" name="Line 19"/>
            <p:cNvSpPr>
              <a:spLocks noChangeShapeType="1"/>
            </p:cNvSpPr>
            <p:nvPr/>
          </p:nvSpPr>
          <p:spPr bwMode="auto">
            <a:xfrm>
              <a:off x="528" y="960"/>
              <a:ext cx="192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 dirty="0"/>
            </a:p>
          </p:txBody>
        </p:sp>
        <p:sp>
          <p:nvSpPr>
            <p:cNvPr id="68703" name="Line 20"/>
            <p:cNvSpPr>
              <a:spLocks noChangeShapeType="1"/>
            </p:cNvSpPr>
            <p:nvPr/>
          </p:nvSpPr>
          <p:spPr bwMode="auto">
            <a:xfrm>
              <a:off x="528" y="1209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704" name="Line 21"/>
            <p:cNvSpPr>
              <a:spLocks noChangeShapeType="1"/>
            </p:cNvSpPr>
            <p:nvPr/>
          </p:nvSpPr>
          <p:spPr bwMode="auto">
            <a:xfrm>
              <a:off x="528" y="1458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705" name="Line 22"/>
            <p:cNvSpPr>
              <a:spLocks noChangeShapeType="1"/>
            </p:cNvSpPr>
            <p:nvPr/>
          </p:nvSpPr>
          <p:spPr bwMode="auto">
            <a:xfrm>
              <a:off x="528" y="1707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706" name="Line 23"/>
            <p:cNvSpPr>
              <a:spLocks noChangeShapeType="1"/>
            </p:cNvSpPr>
            <p:nvPr/>
          </p:nvSpPr>
          <p:spPr bwMode="auto">
            <a:xfrm>
              <a:off x="528" y="2205"/>
              <a:ext cx="192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707" name="Line 24"/>
            <p:cNvSpPr>
              <a:spLocks noChangeShapeType="1"/>
            </p:cNvSpPr>
            <p:nvPr/>
          </p:nvSpPr>
          <p:spPr bwMode="auto">
            <a:xfrm>
              <a:off x="528" y="960"/>
              <a:ext cx="0" cy="1245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708" name="Line 25"/>
            <p:cNvSpPr>
              <a:spLocks noChangeShapeType="1"/>
            </p:cNvSpPr>
            <p:nvPr/>
          </p:nvSpPr>
          <p:spPr bwMode="auto">
            <a:xfrm>
              <a:off x="1200" y="960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709" name="Line 26"/>
            <p:cNvSpPr>
              <a:spLocks noChangeShapeType="1"/>
            </p:cNvSpPr>
            <p:nvPr/>
          </p:nvSpPr>
          <p:spPr bwMode="auto">
            <a:xfrm>
              <a:off x="2448" y="960"/>
              <a:ext cx="0" cy="1245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710" name="Line 27"/>
            <p:cNvSpPr>
              <a:spLocks noChangeShapeType="1"/>
            </p:cNvSpPr>
            <p:nvPr/>
          </p:nvSpPr>
          <p:spPr bwMode="auto">
            <a:xfrm>
              <a:off x="1808" y="960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711" name="Line 28"/>
            <p:cNvSpPr>
              <a:spLocks noChangeShapeType="1"/>
            </p:cNvSpPr>
            <p:nvPr/>
          </p:nvSpPr>
          <p:spPr bwMode="auto">
            <a:xfrm>
              <a:off x="528" y="1956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8612" name="Group 29"/>
          <p:cNvGrpSpPr>
            <a:grpSpLocks/>
          </p:cNvGrpSpPr>
          <p:nvPr/>
        </p:nvGrpSpPr>
        <p:grpSpPr bwMode="auto">
          <a:xfrm>
            <a:off x="7364660" y="1437570"/>
            <a:ext cx="2257778" cy="1464028"/>
            <a:chOff x="576" y="2979"/>
            <a:chExt cx="1280" cy="996"/>
          </a:xfrm>
        </p:grpSpPr>
        <p:sp>
          <p:nvSpPr>
            <p:cNvPr id="68671" name="Rectangle 30"/>
            <p:cNvSpPr>
              <a:spLocks noChangeArrowheads="1"/>
            </p:cNvSpPr>
            <p:nvPr/>
          </p:nvSpPr>
          <p:spPr bwMode="auto">
            <a:xfrm>
              <a:off x="1248" y="3726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学</a:t>
              </a:r>
            </a:p>
          </p:txBody>
        </p:sp>
        <p:sp>
          <p:nvSpPr>
            <p:cNvPr id="68672" name="Rectangle 31"/>
            <p:cNvSpPr>
              <a:spLocks noChangeArrowheads="1"/>
            </p:cNvSpPr>
            <p:nvPr/>
          </p:nvSpPr>
          <p:spPr bwMode="auto">
            <a:xfrm>
              <a:off x="576" y="3726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C03</a:t>
              </a:r>
            </a:p>
          </p:txBody>
        </p:sp>
        <p:sp>
          <p:nvSpPr>
            <p:cNvPr id="68673" name="Rectangle 32"/>
            <p:cNvSpPr>
              <a:spLocks noChangeArrowheads="1"/>
            </p:cNvSpPr>
            <p:nvPr/>
          </p:nvSpPr>
          <p:spPr bwMode="auto">
            <a:xfrm>
              <a:off x="1248" y="3477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8674" name="Rectangle 33"/>
            <p:cNvSpPr>
              <a:spLocks noChangeArrowheads="1"/>
            </p:cNvSpPr>
            <p:nvPr/>
          </p:nvSpPr>
          <p:spPr bwMode="auto">
            <a:xfrm>
              <a:off x="576" y="3477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8675" name="Rectangle 34"/>
            <p:cNvSpPr>
              <a:spLocks noChangeArrowheads="1"/>
            </p:cNvSpPr>
            <p:nvPr/>
          </p:nvSpPr>
          <p:spPr bwMode="auto">
            <a:xfrm>
              <a:off x="1248" y="3228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</a:t>
              </a:r>
            </a:p>
          </p:txBody>
        </p:sp>
        <p:sp>
          <p:nvSpPr>
            <p:cNvPr id="68676" name="Rectangle 35"/>
            <p:cNvSpPr>
              <a:spLocks noChangeArrowheads="1"/>
            </p:cNvSpPr>
            <p:nvPr/>
          </p:nvSpPr>
          <p:spPr bwMode="auto">
            <a:xfrm>
              <a:off x="576" y="3228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8677" name="Rectangle 36"/>
            <p:cNvSpPr>
              <a:spLocks noChangeArrowheads="1"/>
            </p:cNvSpPr>
            <p:nvPr/>
          </p:nvSpPr>
          <p:spPr bwMode="auto">
            <a:xfrm>
              <a:off x="1248" y="2979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</a:p>
          </p:txBody>
        </p:sp>
        <p:sp>
          <p:nvSpPr>
            <p:cNvPr id="68678" name="Rectangle 37"/>
            <p:cNvSpPr>
              <a:spLocks noChangeArrowheads="1"/>
            </p:cNvSpPr>
            <p:nvPr/>
          </p:nvSpPr>
          <p:spPr bwMode="auto">
            <a:xfrm>
              <a:off x="576" y="2979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8679" name="Line 38"/>
            <p:cNvSpPr>
              <a:spLocks noChangeShapeType="1"/>
            </p:cNvSpPr>
            <p:nvPr/>
          </p:nvSpPr>
          <p:spPr bwMode="auto">
            <a:xfrm>
              <a:off x="576" y="2979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80" name="Line 39"/>
            <p:cNvSpPr>
              <a:spLocks noChangeShapeType="1"/>
            </p:cNvSpPr>
            <p:nvPr/>
          </p:nvSpPr>
          <p:spPr bwMode="auto">
            <a:xfrm>
              <a:off x="576" y="3228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81" name="Line 40"/>
            <p:cNvSpPr>
              <a:spLocks noChangeShapeType="1"/>
            </p:cNvSpPr>
            <p:nvPr/>
          </p:nvSpPr>
          <p:spPr bwMode="auto">
            <a:xfrm>
              <a:off x="576" y="3477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82" name="Line 41"/>
            <p:cNvSpPr>
              <a:spLocks noChangeShapeType="1"/>
            </p:cNvSpPr>
            <p:nvPr/>
          </p:nvSpPr>
          <p:spPr bwMode="auto">
            <a:xfrm>
              <a:off x="576" y="3726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83" name="Line 42"/>
            <p:cNvSpPr>
              <a:spLocks noChangeShapeType="1"/>
            </p:cNvSpPr>
            <p:nvPr/>
          </p:nvSpPr>
          <p:spPr bwMode="auto">
            <a:xfrm>
              <a:off x="576" y="3975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84" name="Line 43"/>
            <p:cNvSpPr>
              <a:spLocks noChangeShapeType="1"/>
            </p:cNvSpPr>
            <p:nvPr/>
          </p:nvSpPr>
          <p:spPr bwMode="auto">
            <a:xfrm>
              <a:off x="57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85" name="Line 44"/>
            <p:cNvSpPr>
              <a:spLocks noChangeShapeType="1"/>
            </p:cNvSpPr>
            <p:nvPr/>
          </p:nvSpPr>
          <p:spPr bwMode="auto">
            <a:xfrm>
              <a:off x="1248" y="2979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86" name="Line 45"/>
            <p:cNvSpPr>
              <a:spLocks noChangeShapeType="1"/>
            </p:cNvSpPr>
            <p:nvPr/>
          </p:nvSpPr>
          <p:spPr bwMode="auto">
            <a:xfrm>
              <a:off x="185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8613" name="Group 46"/>
          <p:cNvGrpSpPr>
            <a:grpSpLocks/>
          </p:cNvGrpSpPr>
          <p:nvPr/>
        </p:nvGrpSpPr>
        <p:grpSpPr bwMode="auto">
          <a:xfrm>
            <a:off x="4344882" y="1442862"/>
            <a:ext cx="2257778" cy="1464028"/>
            <a:chOff x="576" y="2979"/>
            <a:chExt cx="1280" cy="996"/>
          </a:xfrm>
        </p:grpSpPr>
        <p:sp>
          <p:nvSpPr>
            <p:cNvPr id="68655" name="Rectangle 47"/>
            <p:cNvSpPr>
              <a:spLocks noChangeArrowheads="1"/>
            </p:cNvSpPr>
            <p:nvPr/>
          </p:nvSpPr>
          <p:spPr bwMode="auto">
            <a:xfrm>
              <a:off x="1248" y="3726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8656" name="Rectangle 48"/>
            <p:cNvSpPr>
              <a:spLocks noChangeArrowheads="1"/>
            </p:cNvSpPr>
            <p:nvPr/>
          </p:nvSpPr>
          <p:spPr bwMode="auto">
            <a:xfrm>
              <a:off x="576" y="3726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8657" name="Rectangle 49"/>
            <p:cNvSpPr>
              <a:spLocks noChangeArrowheads="1"/>
            </p:cNvSpPr>
            <p:nvPr/>
          </p:nvSpPr>
          <p:spPr bwMode="auto">
            <a:xfrm>
              <a:off x="1248" y="3477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8658" name="Rectangle 50"/>
            <p:cNvSpPr>
              <a:spLocks noChangeArrowheads="1"/>
            </p:cNvSpPr>
            <p:nvPr/>
          </p:nvSpPr>
          <p:spPr bwMode="auto">
            <a:xfrm>
              <a:off x="576" y="3477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8659" name="Rectangle 51"/>
            <p:cNvSpPr>
              <a:spLocks noChangeArrowheads="1"/>
            </p:cNvSpPr>
            <p:nvPr/>
          </p:nvSpPr>
          <p:spPr bwMode="auto">
            <a:xfrm>
              <a:off x="1248" y="3228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8660" name="Rectangle 52"/>
            <p:cNvSpPr>
              <a:spLocks noChangeArrowheads="1"/>
            </p:cNvSpPr>
            <p:nvPr/>
          </p:nvSpPr>
          <p:spPr bwMode="auto">
            <a:xfrm>
              <a:off x="576" y="3228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8661" name="Rectangle 53"/>
            <p:cNvSpPr>
              <a:spLocks noChangeArrowheads="1"/>
            </p:cNvSpPr>
            <p:nvPr/>
          </p:nvSpPr>
          <p:spPr bwMode="auto">
            <a:xfrm>
              <a:off x="1248" y="2979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8662" name="Rectangle 54"/>
            <p:cNvSpPr>
              <a:spLocks noChangeArrowheads="1"/>
            </p:cNvSpPr>
            <p:nvPr/>
          </p:nvSpPr>
          <p:spPr bwMode="auto">
            <a:xfrm>
              <a:off x="576" y="2979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8663" name="Line 55"/>
            <p:cNvSpPr>
              <a:spLocks noChangeShapeType="1"/>
            </p:cNvSpPr>
            <p:nvPr/>
          </p:nvSpPr>
          <p:spPr bwMode="auto">
            <a:xfrm>
              <a:off x="576" y="2979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64" name="Line 56"/>
            <p:cNvSpPr>
              <a:spLocks noChangeShapeType="1"/>
            </p:cNvSpPr>
            <p:nvPr/>
          </p:nvSpPr>
          <p:spPr bwMode="auto">
            <a:xfrm>
              <a:off x="576" y="3228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65" name="Line 57"/>
            <p:cNvSpPr>
              <a:spLocks noChangeShapeType="1"/>
            </p:cNvSpPr>
            <p:nvPr/>
          </p:nvSpPr>
          <p:spPr bwMode="auto">
            <a:xfrm>
              <a:off x="576" y="3477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66" name="Line 58"/>
            <p:cNvSpPr>
              <a:spLocks noChangeShapeType="1"/>
            </p:cNvSpPr>
            <p:nvPr/>
          </p:nvSpPr>
          <p:spPr bwMode="auto">
            <a:xfrm>
              <a:off x="576" y="3726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67" name="Line 59"/>
            <p:cNvSpPr>
              <a:spLocks noChangeShapeType="1"/>
            </p:cNvSpPr>
            <p:nvPr/>
          </p:nvSpPr>
          <p:spPr bwMode="auto">
            <a:xfrm>
              <a:off x="576" y="3975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68" name="Line 60"/>
            <p:cNvSpPr>
              <a:spLocks noChangeShapeType="1"/>
            </p:cNvSpPr>
            <p:nvPr/>
          </p:nvSpPr>
          <p:spPr bwMode="auto">
            <a:xfrm>
              <a:off x="57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69" name="Line 61"/>
            <p:cNvSpPr>
              <a:spLocks noChangeShapeType="1"/>
            </p:cNvSpPr>
            <p:nvPr/>
          </p:nvSpPr>
          <p:spPr bwMode="auto">
            <a:xfrm>
              <a:off x="1248" y="2979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70" name="Line 62"/>
            <p:cNvSpPr>
              <a:spLocks noChangeShapeType="1"/>
            </p:cNvSpPr>
            <p:nvPr/>
          </p:nvSpPr>
          <p:spPr bwMode="auto">
            <a:xfrm>
              <a:off x="185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8614" name="Group 63"/>
          <p:cNvGrpSpPr>
            <a:grpSpLocks/>
          </p:cNvGrpSpPr>
          <p:nvPr/>
        </p:nvGrpSpPr>
        <p:grpSpPr bwMode="auto">
          <a:xfrm>
            <a:off x="1945993" y="3607154"/>
            <a:ext cx="3894667" cy="1619250"/>
            <a:chOff x="3216" y="3120"/>
            <a:chExt cx="2208" cy="1101"/>
          </a:xfrm>
        </p:grpSpPr>
        <p:sp>
          <p:nvSpPr>
            <p:cNvPr id="68624" name="Rectangle 64"/>
            <p:cNvSpPr>
              <a:spLocks noChangeArrowheads="1"/>
            </p:cNvSpPr>
            <p:nvPr/>
          </p:nvSpPr>
          <p:spPr bwMode="auto">
            <a:xfrm>
              <a:off x="4982" y="3937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8625" name="Rectangle 65"/>
            <p:cNvSpPr>
              <a:spLocks noChangeArrowheads="1"/>
            </p:cNvSpPr>
            <p:nvPr/>
          </p:nvSpPr>
          <p:spPr bwMode="auto">
            <a:xfrm>
              <a:off x="4541" y="3937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8626" name="Rectangle 66"/>
            <p:cNvSpPr>
              <a:spLocks noChangeArrowheads="1"/>
            </p:cNvSpPr>
            <p:nvPr/>
          </p:nvSpPr>
          <p:spPr bwMode="auto">
            <a:xfrm>
              <a:off x="4099" y="3937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</a:p>
          </p:txBody>
        </p:sp>
        <p:sp>
          <p:nvSpPr>
            <p:cNvPr id="68627" name="Rectangle 67"/>
            <p:cNvSpPr>
              <a:spLocks noChangeArrowheads="1"/>
            </p:cNvSpPr>
            <p:nvPr/>
          </p:nvSpPr>
          <p:spPr bwMode="auto">
            <a:xfrm>
              <a:off x="3658" y="3937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李三</a:t>
              </a:r>
            </a:p>
          </p:txBody>
        </p:sp>
        <p:sp>
          <p:nvSpPr>
            <p:cNvPr id="68628" name="Rectangle 68"/>
            <p:cNvSpPr>
              <a:spLocks noChangeArrowheads="1"/>
            </p:cNvSpPr>
            <p:nvPr/>
          </p:nvSpPr>
          <p:spPr bwMode="auto">
            <a:xfrm>
              <a:off x="3216" y="3937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8629" name="Rectangle 69"/>
            <p:cNvSpPr>
              <a:spLocks noChangeArrowheads="1"/>
            </p:cNvSpPr>
            <p:nvPr/>
          </p:nvSpPr>
          <p:spPr bwMode="auto">
            <a:xfrm>
              <a:off x="4982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8630" name="Rectangle 70"/>
            <p:cNvSpPr>
              <a:spLocks noChangeArrowheads="1"/>
            </p:cNvSpPr>
            <p:nvPr/>
          </p:nvSpPr>
          <p:spPr bwMode="auto">
            <a:xfrm>
              <a:off x="4541" y="3653"/>
              <a:ext cx="441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8631" name="Rectangle 71"/>
            <p:cNvSpPr>
              <a:spLocks noChangeArrowheads="1"/>
            </p:cNvSpPr>
            <p:nvPr/>
          </p:nvSpPr>
          <p:spPr bwMode="auto">
            <a:xfrm>
              <a:off x="4099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</a:p>
          </p:txBody>
        </p:sp>
        <p:sp>
          <p:nvSpPr>
            <p:cNvPr id="68632" name="Rectangle 72"/>
            <p:cNvSpPr>
              <a:spLocks noChangeArrowheads="1"/>
            </p:cNvSpPr>
            <p:nvPr/>
          </p:nvSpPr>
          <p:spPr bwMode="auto">
            <a:xfrm>
              <a:off x="3658" y="3653"/>
              <a:ext cx="441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钱广</a:t>
              </a:r>
            </a:p>
          </p:txBody>
        </p:sp>
        <p:sp>
          <p:nvSpPr>
            <p:cNvPr id="68633" name="Rectangle 73"/>
            <p:cNvSpPr>
              <a:spLocks noChangeArrowheads="1"/>
            </p:cNvSpPr>
            <p:nvPr/>
          </p:nvSpPr>
          <p:spPr bwMode="auto">
            <a:xfrm>
              <a:off x="3216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8634" name="Rectangle 74"/>
            <p:cNvSpPr>
              <a:spLocks noChangeArrowheads="1"/>
            </p:cNvSpPr>
            <p:nvPr/>
          </p:nvSpPr>
          <p:spPr bwMode="auto">
            <a:xfrm>
              <a:off x="4982" y="3369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</a:t>
              </a:r>
            </a:p>
          </p:txBody>
        </p:sp>
        <p:sp>
          <p:nvSpPr>
            <p:cNvPr id="68635" name="Rectangle 75"/>
            <p:cNvSpPr>
              <a:spLocks noChangeArrowheads="1"/>
            </p:cNvSpPr>
            <p:nvPr/>
          </p:nvSpPr>
          <p:spPr bwMode="auto">
            <a:xfrm>
              <a:off x="4541" y="3369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8636" name="Rectangle 76"/>
            <p:cNvSpPr>
              <a:spLocks noChangeArrowheads="1"/>
            </p:cNvSpPr>
            <p:nvPr/>
          </p:nvSpPr>
          <p:spPr bwMode="auto">
            <a:xfrm>
              <a:off x="4099" y="3369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</a:p>
          </p:txBody>
        </p:sp>
        <p:sp>
          <p:nvSpPr>
            <p:cNvPr id="68637" name="Rectangle 77"/>
            <p:cNvSpPr>
              <a:spLocks noChangeArrowheads="1"/>
            </p:cNvSpPr>
            <p:nvPr/>
          </p:nvSpPr>
          <p:spPr bwMode="auto">
            <a:xfrm>
              <a:off x="3658" y="3369"/>
              <a:ext cx="441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赵明</a:t>
              </a:r>
            </a:p>
          </p:txBody>
        </p:sp>
        <p:sp>
          <p:nvSpPr>
            <p:cNvPr id="68638" name="Rectangle 78"/>
            <p:cNvSpPr>
              <a:spLocks noChangeArrowheads="1"/>
            </p:cNvSpPr>
            <p:nvPr/>
          </p:nvSpPr>
          <p:spPr bwMode="auto">
            <a:xfrm>
              <a:off x="3216" y="3369"/>
              <a:ext cx="442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8639" name="Rectangle 79"/>
            <p:cNvSpPr>
              <a:spLocks noChangeArrowheads="1"/>
            </p:cNvSpPr>
            <p:nvPr/>
          </p:nvSpPr>
          <p:spPr bwMode="auto">
            <a:xfrm>
              <a:off x="4982" y="3120"/>
              <a:ext cx="44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</a:p>
          </p:txBody>
        </p:sp>
        <p:sp>
          <p:nvSpPr>
            <p:cNvPr id="68640" name="Rectangle 80"/>
            <p:cNvSpPr>
              <a:spLocks noChangeArrowheads="1"/>
            </p:cNvSpPr>
            <p:nvPr/>
          </p:nvSpPr>
          <p:spPr bwMode="auto">
            <a:xfrm>
              <a:off x="4541" y="3120"/>
              <a:ext cx="441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8641" name="Rectangle 81"/>
            <p:cNvSpPr>
              <a:spLocks noChangeArrowheads="1"/>
            </p:cNvSpPr>
            <p:nvPr/>
          </p:nvSpPr>
          <p:spPr bwMode="auto">
            <a:xfrm>
              <a:off x="4099" y="3120"/>
              <a:ext cx="44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SAL</a:t>
              </a:r>
            </a:p>
          </p:txBody>
        </p:sp>
        <p:sp>
          <p:nvSpPr>
            <p:cNvPr id="68642" name="Rectangle 82"/>
            <p:cNvSpPr>
              <a:spLocks noChangeArrowheads="1"/>
            </p:cNvSpPr>
            <p:nvPr/>
          </p:nvSpPr>
          <p:spPr bwMode="auto">
            <a:xfrm>
              <a:off x="3658" y="3120"/>
              <a:ext cx="441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</a:p>
          </p:txBody>
        </p:sp>
        <p:sp>
          <p:nvSpPr>
            <p:cNvPr id="68643" name="Rectangle 83"/>
            <p:cNvSpPr>
              <a:spLocks noChangeArrowheads="1"/>
            </p:cNvSpPr>
            <p:nvPr/>
          </p:nvSpPr>
          <p:spPr bwMode="auto">
            <a:xfrm>
              <a:off x="3216" y="3120"/>
              <a:ext cx="44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8644" name="Line 84"/>
            <p:cNvSpPr>
              <a:spLocks noChangeShapeType="1"/>
            </p:cNvSpPr>
            <p:nvPr/>
          </p:nvSpPr>
          <p:spPr bwMode="auto">
            <a:xfrm>
              <a:off x="3216" y="3120"/>
              <a:ext cx="2208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45" name="Line 85"/>
            <p:cNvSpPr>
              <a:spLocks noChangeShapeType="1"/>
            </p:cNvSpPr>
            <p:nvPr/>
          </p:nvSpPr>
          <p:spPr bwMode="auto">
            <a:xfrm>
              <a:off x="3216" y="3369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46" name="Line 86"/>
            <p:cNvSpPr>
              <a:spLocks noChangeShapeType="1"/>
            </p:cNvSpPr>
            <p:nvPr/>
          </p:nvSpPr>
          <p:spPr bwMode="auto">
            <a:xfrm>
              <a:off x="3216" y="3653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47" name="Line 87"/>
            <p:cNvSpPr>
              <a:spLocks noChangeShapeType="1"/>
            </p:cNvSpPr>
            <p:nvPr/>
          </p:nvSpPr>
          <p:spPr bwMode="auto">
            <a:xfrm>
              <a:off x="3216" y="3937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48" name="Line 88"/>
            <p:cNvSpPr>
              <a:spLocks noChangeShapeType="1"/>
            </p:cNvSpPr>
            <p:nvPr/>
          </p:nvSpPr>
          <p:spPr bwMode="auto">
            <a:xfrm>
              <a:off x="3216" y="4221"/>
              <a:ext cx="2208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49" name="Line 89"/>
            <p:cNvSpPr>
              <a:spLocks noChangeShapeType="1"/>
            </p:cNvSpPr>
            <p:nvPr/>
          </p:nvSpPr>
          <p:spPr bwMode="auto">
            <a:xfrm>
              <a:off x="3216" y="3120"/>
              <a:ext cx="0" cy="1101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50" name="Line 90"/>
            <p:cNvSpPr>
              <a:spLocks noChangeShapeType="1"/>
            </p:cNvSpPr>
            <p:nvPr/>
          </p:nvSpPr>
          <p:spPr bwMode="auto">
            <a:xfrm>
              <a:off x="3658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51" name="Line 91"/>
            <p:cNvSpPr>
              <a:spLocks noChangeShapeType="1"/>
            </p:cNvSpPr>
            <p:nvPr/>
          </p:nvSpPr>
          <p:spPr bwMode="auto">
            <a:xfrm>
              <a:off x="4099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52" name="Line 92"/>
            <p:cNvSpPr>
              <a:spLocks noChangeShapeType="1"/>
            </p:cNvSpPr>
            <p:nvPr/>
          </p:nvSpPr>
          <p:spPr bwMode="auto">
            <a:xfrm>
              <a:off x="4541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53" name="Line 93"/>
            <p:cNvSpPr>
              <a:spLocks noChangeShapeType="1"/>
            </p:cNvSpPr>
            <p:nvPr/>
          </p:nvSpPr>
          <p:spPr bwMode="auto">
            <a:xfrm>
              <a:off x="4982" y="3120"/>
              <a:ext cx="0" cy="1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8654" name="Line 94"/>
            <p:cNvSpPr>
              <a:spLocks noChangeShapeType="1"/>
            </p:cNvSpPr>
            <p:nvPr/>
          </p:nvSpPr>
          <p:spPr bwMode="auto">
            <a:xfrm>
              <a:off x="5424" y="3120"/>
              <a:ext cx="0" cy="1101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sp>
        <p:nvSpPr>
          <p:cNvPr id="68615" name="Line 95"/>
          <p:cNvSpPr>
            <a:spLocks noChangeShapeType="1"/>
          </p:cNvSpPr>
          <p:nvPr/>
        </p:nvSpPr>
        <p:spPr bwMode="auto">
          <a:xfrm>
            <a:off x="1099327" y="4524376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8616" name="Line 96"/>
          <p:cNvSpPr>
            <a:spLocks noChangeShapeType="1"/>
          </p:cNvSpPr>
          <p:nvPr/>
        </p:nvSpPr>
        <p:spPr bwMode="auto">
          <a:xfrm>
            <a:off x="1099327" y="4665487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8617" name="AutoShape 98"/>
          <p:cNvSpPr>
            <a:spLocks noChangeArrowheads="1"/>
          </p:cNvSpPr>
          <p:nvPr/>
        </p:nvSpPr>
        <p:spPr bwMode="auto">
          <a:xfrm rot="5400000">
            <a:off x="3829827" y="1949098"/>
            <a:ext cx="211667" cy="423333"/>
          </a:xfrm>
          <a:prstGeom prst="flowChartCollat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8" name="AutoShape 99"/>
          <p:cNvSpPr>
            <a:spLocks noChangeArrowheads="1"/>
          </p:cNvSpPr>
          <p:nvPr/>
        </p:nvSpPr>
        <p:spPr bwMode="auto">
          <a:xfrm rot="5400000">
            <a:off x="6793160" y="2033764"/>
            <a:ext cx="211667" cy="254000"/>
          </a:xfrm>
          <a:prstGeom prst="flowChartCollat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9" name="Line 100"/>
          <p:cNvSpPr>
            <a:spLocks noChangeShapeType="1"/>
          </p:cNvSpPr>
          <p:nvPr/>
        </p:nvSpPr>
        <p:spPr bwMode="auto">
          <a:xfrm flipH="1">
            <a:off x="7025994" y="2054931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8620" name="Line 101"/>
          <p:cNvSpPr>
            <a:spLocks noChangeShapeType="1"/>
          </p:cNvSpPr>
          <p:nvPr/>
        </p:nvSpPr>
        <p:spPr bwMode="auto">
          <a:xfrm flipH="1">
            <a:off x="7025994" y="2266598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8622" name="Line 104"/>
          <p:cNvSpPr>
            <a:spLocks noChangeShapeType="1"/>
          </p:cNvSpPr>
          <p:nvPr/>
        </p:nvSpPr>
        <p:spPr bwMode="auto">
          <a:xfrm>
            <a:off x="984674" y="3215570"/>
            <a:ext cx="5600347" cy="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68623" name="AutoShape 105"/>
          <p:cNvSpPr>
            <a:spLocks/>
          </p:cNvSpPr>
          <p:nvPr/>
        </p:nvSpPr>
        <p:spPr bwMode="auto">
          <a:xfrm>
            <a:off x="6745536" y="606778"/>
            <a:ext cx="1356430" cy="564444"/>
          </a:xfrm>
          <a:prstGeom prst="borderCallout2">
            <a:avLst>
              <a:gd name="adj1" fmla="val 18750"/>
              <a:gd name="adj2" fmla="val 106241"/>
              <a:gd name="adj3" fmla="val 18750"/>
              <a:gd name="adj4" fmla="val 142782"/>
              <a:gd name="adj5" fmla="val 131250"/>
              <a:gd name="adj6" fmla="val 180755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778">
                <a:latin typeface="微软雅黑" panose="020B0503020204020204" pitchFamily="34" charset="-122"/>
                <a:ea typeface="微软雅黑" panose="020B0503020204020204" pitchFamily="34" charset="-122"/>
              </a:rPr>
              <a:t>所有课程的信息</a:t>
            </a:r>
          </a:p>
        </p:txBody>
      </p:sp>
      <p:graphicFrame>
        <p:nvGraphicFramePr>
          <p:cNvPr id="104" name="表格 103">
            <a:extLst>
              <a:ext uri="{FF2B5EF4-FFF2-40B4-BE49-F238E27FC236}">
                <a16:creationId xmlns:a16="http://schemas.microsoft.com/office/drawing/2014/main" id="{57BDB2EE-DBB0-447B-A64F-BE751CE10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890101"/>
              </p:ext>
            </p:extLst>
          </p:nvPr>
        </p:nvGraphicFramePr>
        <p:xfrm>
          <a:off x="1945993" y="5279425"/>
          <a:ext cx="3894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806463767"/>
                    </a:ext>
                  </a:extLst>
                </a:gridCol>
                <a:gridCol w="778933">
                  <a:extLst>
                    <a:ext uri="{9D8B030D-6E8A-4147-A177-3AD203B41FA5}">
                      <a16:colId xmlns:a16="http://schemas.microsoft.com/office/drawing/2014/main" val="4215648825"/>
                    </a:ext>
                  </a:extLst>
                </a:gridCol>
                <a:gridCol w="778933">
                  <a:extLst>
                    <a:ext uri="{9D8B030D-6E8A-4147-A177-3AD203B41FA5}">
                      <a16:colId xmlns:a16="http://schemas.microsoft.com/office/drawing/2014/main" val="4149228928"/>
                    </a:ext>
                  </a:extLst>
                </a:gridCol>
                <a:gridCol w="778933">
                  <a:extLst>
                    <a:ext uri="{9D8B030D-6E8A-4147-A177-3AD203B41FA5}">
                      <a16:colId xmlns:a16="http://schemas.microsoft.com/office/drawing/2014/main" val="544381529"/>
                    </a:ext>
                  </a:extLst>
                </a:gridCol>
                <a:gridCol w="778933">
                  <a:extLst>
                    <a:ext uri="{9D8B030D-6E8A-4147-A177-3AD203B41FA5}">
                      <a16:colId xmlns:a16="http://schemas.microsoft.com/office/drawing/2014/main" val="3388551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C03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化学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05493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109595"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外连接</a:t>
            </a:r>
          </a:p>
        </p:txBody>
      </p:sp>
      <p:grpSp>
        <p:nvGrpSpPr>
          <p:cNvPr id="69635" name="Group 3"/>
          <p:cNvGrpSpPr>
            <a:grpSpLocks/>
          </p:cNvGrpSpPr>
          <p:nvPr/>
        </p:nvGrpSpPr>
        <p:grpSpPr bwMode="auto">
          <a:xfrm>
            <a:off x="831528" y="1273418"/>
            <a:ext cx="2730500" cy="1829152"/>
            <a:chOff x="528" y="960"/>
            <a:chExt cx="1920" cy="1245"/>
          </a:xfrm>
        </p:grpSpPr>
        <p:sp>
          <p:nvSpPr>
            <p:cNvPr id="69718" name="Rectangle 4"/>
            <p:cNvSpPr>
              <a:spLocks noChangeArrowheads="1"/>
            </p:cNvSpPr>
            <p:nvPr/>
          </p:nvSpPr>
          <p:spPr bwMode="auto">
            <a:xfrm>
              <a:off x="1808" y="1956"/>
              <a:ext cx="640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</a:p>
          </p:txBody>
        </p:sp>
        <p:sp>
          <p:nvSpPr>
            <p:cNvPr id="69719" name="Rectangle 5"/>
            <p:cNvSpPr>
              <a:spLocks noChangeArrowheads="1"/>
            </p:cNvSpPr>
            <p:nvPr/>
          </p:nvSpPr>
          <p:spPr bwMode="auto">
            <a:xfrm>
              <a:off x="1200" y="1956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李三</a:t>
              </a:r>
            </a:p>
          </p:txBody>
        </p:sp>
        <p:sp>
          <p:nvSpPr>
            <p:cNvPr id="69720" name="Rectangle 6"/>
            <p:cNvSpPr>
              <a:spLocks noChangeArrowheads="1"/>
            </p:cNvSpPr>
            <p:nvPr/>
          </p:nvSpPr>
          <p:spPr bwMode="auto">
            <a:xfrm>
              <a:off x="528" y="1956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9721" name="Rectangle 7"/>
            <p:cNvSpPr>
              <a:spLocks noChangeArrowheads="1"/>
            </p:cNvSpPr>
            <p:nvPr/>
          </p:nvSpPr>
          <p:spPr bwMode="auto">
            <a:xfrm>
              <a:off x="1808" y="1707"/>
              <a:ext cx="64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</a:p>
          </p:txBody>
        </p:sp>
        <p:sp>
          <p:nvSpPr>
            <p:cNvPr id="69722" name="Rectangle 8"/>
            <p:cNvSpPr>
              <a:spLocks noChangeArrowheads="1"/>
            </p:cNvSpPr>
            <p:nvPr/>
          </p:nvSpPr>
          <p:spPr bwMode="auto">
            <a:xfrm>
              <a:off x="1808" y="1458"/>
              <a:ext cx="640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</a:p>
          </p:txBody>
        </p:sp>
        <p:sp>
          <p:nvSpPr>
            <p:cNvPr id="69723" name="Rectangle 9"/>
            <p:cNvSpPr>
              <a:spLocks noChangeArrowheads="1"/>
            </p:cNvSpPr>
            <p:nvPr/>
          </p:nvSpPr>
          <p:spPr bwMode="auto">
            <a:xfrm>
              <a:off x="1808" y="1209"/>
              <a:ext cx="64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</a:p>
          </p:txBody>
        </p:sp>
        <p:sp>
          <p:nvSpPr>
            <p:cNvPr id="69724" name="Rectangle 10"/>
            <p:cNvSpPr>
              <a:spLocks noChangeArrowheads="1"/>
            </p:cNvSpPr>
            <p:nvPr/>
          </p:nvSpPr>
          <p:spPr bwMode="auto">
            <a:xfrm>
              <a:off x="1808" y="960"/>
              <a:ext cx="640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SAL</a:t>
              </a:r>
            </a:p>
          </p:txBody>
        </p:sp>
        <p:sp>
          <p:nvSpPr>
            <p:cNvPr id="69725" name="Rectangle 11"/>
            <p:cNvSpPr>
              <a:spLocks noChangeArrowheads="1"/>
            </p:cNvSpPr>
            <p:nvPr/>
          </p:nvSpPr>
          <p:spPr bwMode="auto">
            <a:xfrm>
              <a:off x="1200" y="1707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孙立</a:t>
              </a:r>
            </a:p>
          </p:txBody>
        </p:sp>
        <p:sp>
          <p:nvSpPr>
            <p:cNvPr id="69726" name="Rectangle 12"/>
            <p:cNvSpPr>
              <a:spLocks noChangeArrowheads="1"/>
            </p:cNvSpPr>
            <p:nvPr/>
          </p:nvSpPr>
          <p:spPr bwMode="auto">
            <a:xfrm>
              <a:off x="528" y="1707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P03</a:t>
              </a:r>
            </a:p>
          </p:txBody>
        </p:sp>
        <p:sp>
          <p:nvSpPr>
            <p:cNvPr id="69727" name="Rectangle 13"/>
            <p:cNvSpPr>
              <a:spLocks noChangeArrowheads="1"/>
            </p:cNvSpPr>
            <p:nvPr/>
          </p:nvSpPr>
          <p:spPr bwMode="auto">
            <a:xfrm>
              <a:off x="1200" y="1458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钱广</a:t>
              </a:r>
            </a:p>
          </p:txBody>
        </p:sp>
        <p:sp>
          <p:nvSpPr>
            <p:cNvPr id="69728" name="Rectangle 14"/>
            <p:cNvSpPr>
              <a:spLocks noChangeArrowheads="1"/>
            </p:cNvSpPr>
            <p:nvPr/>
          </p:nvSpPr>
          <p:spPr bwMode="auto">
            <a:xfrm>
              <a:off x="528" y="1458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9729" name="Rectangle 15"/>
            <p:cNvSpPr>
              <a:spLocks noChangeArrowheads="1"/>
            </p:cNvSpPr>
            <p:nvPr/>
          </p:nvSpPr>
          <p:spPr bwMode="auto">
            <a:xfrm>
              <a:off x="1200" y="1209"/>
              <a:ext cx="60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赵明</a:t>
              </a:r>
            </a:p>
          </p:txBody>
        </p:sp>
        <p:sp>
          <p:nvSpPr>
            <p:cNvPr id="69730" name="Rectangle 16"/>
            <p:cNvSpPr>
              <a:spLocks noChangeArrowheads="1"/>
            </p:cNvSpPr>
            <p:nvPr/>
          </p:nvSpPr>
          <p:spPr bwMode="auto">
            <a:xfrm>
              <a:off x="528" y="1209"/>
              <a:ext cx="67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9731" name="Rectangle 17"/>
            <p:cNvSpPr>
              <a:spLocks noChangeArrowheads="1"/>
            </p:cNvSpPr>
            <p:nvPr/>
          </p:nvSpPr>
          <p:spPr bwMode="auto">
            <a:xfrm>
              <a:off x="1200" y="960"/>
              <a:ext cx="608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</a:p>
          </p:txBody>
        </p:sp>
        <p:sp>
          <p:nvSpPr>
            <p:cNvPr id="69732" name="Rectangle 18"/>
            <p:cNvSpPr>
              <a:spLocks noChangeArrowheads="1"/>
            </p:cNvSpPr>
            <p:nvPr/>
          </p:nvSpPr>
          <p:spPr bwMode="auto">
            <a:xfrm>
              <a:off x="528" y="960"/>
              <a:ext cx="672" cy="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9733" name="Line 19"/>
            <p:cNvSpPr>
              <a:spLocks noChangeShapeType="1"/>
            </p:cNvSpPr>
            <p:nvPr/>
          </p:nvSpPr>
          <p:spPr bwMode="auto">
            <a:xfrm>
              <a:off x="528" y="960"/>
              <a:ext cx="192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34" name="Line 20"/>
            <p:cNvSpPr>
              <a:spLocks noChangeShapeType="1"/>
            </p:cNvSpPr>
            <p:nvPr/>
          </p:nvSpPr>
          <p:spPr bwMode="auto">
            <a:xfrm>
              <a:off x="528" y="1209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35" name="Line 21"/>
            <p:cNvSpPr>
              <a:spLocks noChangeShapeType="1"/>
            </p:cNvSpPr>
            <p:nvPr/>
          </p:nvSpPr>
          <p:spPr bwMode="auto">
            <a:xfrm>
              <a:off x="528" y="1458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36" name="Line 22"/>
            <p:cNvSpPr>
              <a:spLocks noChangeShapeType="1"/>
            </p:cNvSpPr>
            <p:nvPr/>
          </p:nvSpPr>
          <p:spPr bwMode="auto">
            <a:xfrm>
              <a:off x="528" y="1707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37" name="Line 23"/>
            <p:cNvSpPr>
              <a:spLocks noChangeShapeType="1"/>
            </p:cNvSpPr>
            <p:nvPr/>
          </p:nvSpPr>
          <p:spPr bwMode="auto">
            <a:xfrm>
              <a:off x="528" y="2205"/>
              <a:ext cx="192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38" name="Line 24"/>
            <p:cNvSpPr>
              <a:spLocks noChangeShapeType="1"/>
            </p:cNvSpPr>
            <p:nvPr/>
          </p:nvSpPr>
          <p:spPr bwMode="auto">
            <a:xfrm>
              <a:off x="528" y="960"/>
              <a:ext cx="0" cy="124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39" name="Line 25"/>
            <p:cNvSpPr>
              <a:spLocks noChangeShapeType="1"/>
            </p:cNvSpPr>
            <p:nvPr/>
          </p:nvSpPr>
          <p:spPr bwMode="auto">
            <a:xfrm>
              <a:off x="1200" y="960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40" name="Line 26"/>
            <p:cNvSpPr>
              <a:spLocks noChangeShapeType="1"/>
            </p:cNvSpPr>
            <p:nvPr/>
          </p:nvSpPr>
          <p:spPr bwMode="auto">
            <a:xfrm>
              <a:off x="2448" y="960"/>
              <a:ext cx="0" cy="124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41" name="Line 27"/>
            <p:cNvSpPr>
              <a:spLocks noChangeShapeType="1"/>
            </p:cNvSpPr>
            <p:nvPr/>
          </p:nvSpPr>
          <p:spPr bwMode="auto">
            <a:xfrm>
              <a:off x="1808" y="960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42" name="Line 28"/>
            <p:cNvSpPr>
              <a:spLocks noChangeShapeType="1"/>
            </p:cNvSpPr>
            <p:nvPr/>
          </p:nvSpPr>
          <p:spPr bwMode="auto">
            <a:xfrm>
              <a:off x="528" y="1956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9636" name="Group 29"/>
          <p:cNvGrpSpPr>
            <a:grpSpLocks/>
          </p:cNvGrpSpPr>
          <p:nvPr/>
        </p:nvGrpSpPr>
        <p:grpSpPr bwMode="auto">
          <a:xfrm>
            <a:off x="7372027" y="1497431"/>
            <a:ext cx="2257778" cy="1464028"/>
            <a:chOff x="576" y="2979"/>
            <a:chExt cx="1280" cy="996"/>
          </a:xfrm>
        </p:grpSpPr>
        <p:sp>
          <p:nvSpPr>
            <p:cNvPr id="69702" name="Rectangle 30"/>
            <p:cNvSpPr>
              <a:spLocks noChangeArrowheads="1"/>
            </p:cNvSpPr>
            <p:nvPr/>
          </p:nvSpPr>
          <p:spPr bwMode="auto">
            <a:xfrm>
              <a:off x="1248" y="3726"/>
              <a:ext cx="608" cy="24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学</a:t>
              </a:r>
            </a:p>
          </p:txBody>
        </p:sp>
        <p:sp>
          <p:nvSpPr>
            <p:cNvPr id="69703" name="Rectangle 31"/>
            <p:cNvSpPr>
              <a:spLocks noChangeArrowheads="1"/>
            </p:cNvSpPr>
            <p:nvPr/>
          </p:nvSpPr>
          <p:spPr bwMode="auto">
            <a:xfrm>
              <a:off x="576" y="3726"/>
              <a:ext cx="672" cy="24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C03</a:t>
              </a:r>
            </a:p>
          </p:txBody>
        </p:sp>
        <p:sp>
          <p:nvSpPr>
            <p:cNvPr id="69704" name="Rectangle 32"/>
            <p:cNvSpPr>
              <a:spLocks noChangeArrowheads="1"/>
            </p:cNvSpPr>
            <p:nvPr/>
          </p:nvSpPr>
          <p:spPr bwMode="auto">
            <a:xfrm>
              <a:off x="1248" y="3477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9705" name="Rectangle 33"/>
            <p:cNvSpPr>
              <a:spLocks noChangeArrowheads="1"/>
            </p:cNvSpPr>
            <p:nvPr/>
          </p:nvSpPr>
          <p:spPr bwMode="auto">
            <a:xfrm>
              <a:off x="576" y="3477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9706" name="Rectangle 34"/>
            <p:cNvSpPr>
              <a:spLocks noChangeArrowheads="1"/>
            </p:cNvSpPr>
            <p:nvPr/>
          </p:nvSpPr>
          <p:spPr bwMode="auto">
            <a:xfrm>
              <a:off x="1248" y="3228"/>
              <a:ext cx="608" cy="24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</a:t>
              </a:r>
            </a:p>
          </p:txBody>
        </p:sp>
        <p:sp>
          <p:nvSpPr>
            <p:cNvPr id="69707" name="Rectangle 35"/>
            <p:cNvSpPr>
              <a:spLocks noChangeArrowheads="1"/>
            </p:cNvSpPr>
            <p:nvPr/>
          </p:nvSpPr>
          <p:spPr bwMode="auto">
            <a:xfrm>
              <a:off x="576" y="3228"/>
              <a:ext cx="672" cy="24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9708" name="Rectangle 36"/>
            <p:cNvSpPr>
              <a:spLocks noChangeArrowheads="1"/>
            </p:cNvSpPr>
            <p:nvPr/>
          </p:nvSpPr>
          <p:spPr bwMode="auto">
            <a:xfrm>
              <a:off x="1248" y="2979"/>
              <a:ext cx="608" cy="249"/>
            </a:xfrm>
            <a:prstGeom prst="rect">
              <a:avLst/>
            </a:prstGeom>
            <a:solidFill>
              <a:srgbClr val="00B0F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</a:p>
          </p:txBody>
        </p:sp>
        <p:sp>
          <p:nvSpPr>
            <p:cNvPr id="69709" name="Rectangle 37"/>
            <p:cNvSpPr>
              <a:spLocks noChangeArrowheads="1"/>
            </p:cNvSpPr>
            <p:nvPr/>
          </p:nvSpPr>
          <p:spPr bwMode="auto">
            <a:xfrm>
              <a:off x="576" y="2979"/>
              <a:ext cx="672" cy="249"/>
            </a:xfrm>
            <a:prstGeom prst="rect">
              <a:avLst/>
            </a:prstGeom>
            <a:solidFill>
              <a:srgbClr val="00B0F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9710" name="Line 38"/>
            <p:cNvSpPr>
              <a:spLocks noChangeShapeType="1"/>
            </p:cNvSpPr>
            <p:nvPr/>
          </p:nvSpPr>
          <p:spPr bwMode="auto">
            <a:xfrm>
              <a:off x="576" y="2979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11" name="Line 39"/>
            <p:cNvSpPr>
              <a:spLocks noChangeShapeType="1"/>
            </p:cNvSpPr>
            <p:nvPr/>
          </p:nvSpPr>
          <p:spPr bwMode="auto">
            <a:xfrm>
              <a:off x="576" y="3228"/>
              <a:ext cx="12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12" name="Line 40"/>
            <p:cNvSpPr>
              <a:spLocks noChangeShapeType="1"/>
            </p:cNvSpPr>
            <p:nvPr/>
          </p:nvSpPr>
          <p:spPr bwMode="auto">
            <a:xfrm>
              <a:off x="576" y="3477"/>
              <a:ext cx="12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13" name="Line 41"/>
            <p:cNvSpPr>
              <a:spLocks noChangeShapeType="1"/>
            </p:cNvSpPr>
            <p:nvPr/>
          </p:nvSpPr>
          <p:spPr bwMode="auto">
            <a:xfrm>
              <a:off x="576" y="3726"/>
              <a:ext cx="12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14" name="Line 42"/>
            <p:cNvSpPr>
              <a:spLocks noChangeShapeType="1"/>
            </p:cNvSpPr>
            <p:nvPr/>
          </p:nvSpPr>
          <p:spPr bwMode="auto">
            <a:xfrm>
              <a:off x="576" y="3975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15" name="Line 43"/>
            <p:cNvSpPr>
              <a:spLocks noChangeShapeType="1"/>
            </p:cNvSpPr>
            <p:nvPr/>
          </p:nvSpPr>
          <p:spPr bwMode="auto">
            <a:xfrm>
              <a:off x="57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16" name="Line 44"/>
            <p:cNvSpPr>
              <a:spLocks noChangeShapeType="1"/>
            </p:cNvSpPr>
            <p:nvPr/>
          </p:nvSpPr>
          <p:spPr bwMode="auto">
            <a:xfrm>
              <a:off x="1248" y="2979"/>
              <a:ext cx="0" cy="9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17" name="Line 45"/>
            <p:cNvSpPr>
              <a:spLocks noChangeShapeType="1"/>
            </p:cNvSpPr>
            <p:nvPr/>
          </p:nvSpPr>
          <p:spPr bwMode="auto">
            <a:xfrm>
              <a:off x="185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9637" name="Group 46"/>
          <p:cNvGrpSpPr>
            <a:grpSpLocks/>
          </p:cNvGrpSpPr>
          <p:nvPr/>
        </p:nvGrpSpPr>
        <p:grpSpPr bwMode="auto">
          <a:xfrm>
            <a:off x="4352250" y="1502723"/>
            <a:ext cx="2257778" cy="1464028"/>
            <a:chOff x="576" y="2979"/>
            <a:chExt cx="1280" cy="996"/>
          </a:xfrm>
        </p:grpSpPr>
        <p:sp>
          <p:nvSpPr>
            <p:cNvPr id="69686" name="Rectangle 47"/>
            <p:cNvSpPr>
              <a:spLocks noChangeArrowheads="1"/>
            </p:cNvSpPr>
            <p:nvPr/>
          </p:nvSpPr>
          <p:spPr bwMode="auto">
            <a:xfrm>
              <a:off x="1248" y="3726"/>
              <a:ext cx="608" cy="24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9687" name="Rectangle 48"/>
            <p:cNvSpPr>
              <a:spLocks noChangeArrowheads="1"/>
            </p:cNvSpPr>
            <p:nvPr/>
          </p:nvSpPr>
          <p:spPr bwMode="auto">
            <a:xfrm>
              <a:off x="576" y="3726"/>
              <a:ext cx="672" cy="24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9688" name="Rectangle 49"/>
            <p:cNvSpPr>
              <a:spLocks noChangeArrowheads="1"/>
            </p:cNvSpPr>
            <p:nvPr/>
          </p:nvSpPr>
          <p:spPr bwMode="auto">
            <a:xfrm>
              <a:off x="1248" y="3477"/>
              <a:ext cx="608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9689" name="Rectangle 50"/>
            <p:cNvSpPr>
              <a:spLocks noChangeArrowheads="1"/>
            </p:cNvSpPr>
            <p:nvPr/>
          </p:nvSpPr>
          <p:spPr bwMode="auto">
            <a:xfrm>
              <a:off x="576" y="3477"/>
              <a:ext cx="672" cy="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9690" name="Rectangle 51"/>
            <p:cNvSpPr>
              <a:spLocks noChangeArrowheads="1"/>
            </p:cNvSpPr>
            <p:nvPr/>
          </p:nvSpPr>
          <p:spPr bwMode="auto">
            <a:xfrm>
              <a:off x="1248" y="3228"/>
              <a:ext cx="608" cy="24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9691" name="Rectangle 52"/>
            <p:cNvSpPr>
              <a:spLocks noChangeArrowheads="1"/>
            </p:cNvSpPr>
            <p:nvPr/>
          </p:nvSpPr>
          <p:spPr bwMode="auto">
            <a:xfrm>
              <a:off x="576" y="3228"/>
              <a:ext cx="672" cy="24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9692" name="Rectangle 53"/>
            <p:cNvSpPr>
              <a:spLocks noChangeArrowheads="1"/>
            </p:cNvSpPr>
            <p:nvPr/>
          </p:nvSpPr>
          <p:spPr bwMode="auto">
            <a:xfrm>
              <a:off x="1248" y="2979"/>
              <a:ext cx="608" cy="249"/>
            </a:xfrm>
            <a:prstGeom prst="rect">
              <a:avLst/>
            </a:prstGeom>
            <a:solidFill>
              <a:srgbClr val="00B0F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9693" name="Rectangle 54"/>
            <p:cNvSpPr>
              <a:spLocks noChangeArrowheads="1"/>
            </p:cNvSpPr>
            <p:nvPr/>
          </p:nvSpPr>
          <p:spPr bwMode="auto">
            <a:xfrm>
              <a:off x="576" y="2979"/>
              <a:ext cx="672" cy="249"/>
            </a:xfrm>
            <a:prstGeom prst="rect">
              <a:avLst/>
            </a:prstGeom>
            <a:solidFill>
              <a:srgbClr val="00B0F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9694" name="Line 55"/>
            <p:cNvSpPr>
              <a:spLocks noChangeShapeType="1"/>
            </p:cNvSpPr>
            <p:nvPr/>
          </p:nvSpPr>
          <p:spPr bwMode="auto">
            <a:xfrm>
              <a:off x="576" y="2979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95" name="Line 56"/>
            <p:cNvSpPr>
              <a:spLocks noChangeShapeType="1"/>
            </p:cNvSpPr>
            <p:nvPr/>
          </p:nvSpPr>
          <p:spPr bwMode="auto">
            <a:xfrm>
              <a:off x="576" y="3228"/>
              <a:ext cx="12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96" name="Line 57"/>
            <p:cNvSpPr>
              <a:spLocks noChangeShapeType="1"/>
            </p:cNvSpPr>
            <p:nvPr/>
          </p:nvSpPr>
          <p:spPr bwMode="auto">
            <a:xfrm>
              <a:off x="576" y="3477"/>
              <a:ext cx="12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97" name="Line 58"/>
            <p:cNvSpPr>
              <a:spLocks noChangeShapeType="1"/>
            </p:cNvSpPr>
            <p:nvPr/>
          </p:nvSpPr>
          <p:spPr bwMode="auto">
            <a:xfrm>
              <a:off x="576" y="3726"/>
              <a:ext cx="12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98" name="Line 59"/>
            <p:cNvSpPr>
              <a:spLocks noChangeShapeType="1"/>
            </p:cNvSpPr>
            <p:nvPr/>
          </p:nvSpPr>
          <p:spPr bwMode="auto">
            <a:xfrm>
              <a:off x="576" y="3975"/>
              <a:ext cx="128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99" name="Line 60"/>
            <p:cNvSpPr>
              <a:spLocks noChangeShapeType="1"/>
            </p:cNvSpPr>
            <p:nvPr/>
          </p:nvSpPr>
          <p:spPr bwMode="auto">
            <a:xfrm>
              <a:off x="57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00" name="Line 61"/>
            <p:cNvSpPr>
              <a:spLocks noChangeShapeType="1"/>
            </p:cNvSpPr>
            <p:nvPr/>
          </p:nvSpPr>
          <p:spPr bwMode="auto">
            <a:xfrm>
              <a:off x="1248" y="2979"/>
              <a:ext cx="0" cy="9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701" name="Line 62"/>
            <p:cNvSpPr>
              <a:spLocks noChangeShapeType="1"/>
            </p:cNvSpPr>
            <p:nvPr/>
          </p:nvSpPr>
          <p:spPr bwMode="auto">
            <a:xfrm>
              <a:off x="1856" y="2979"/>
              <a:ext cx="0" cy="996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grpSp>
        <p:nvGrpSpPr>
          <p:cNvPr id="69638" name="Group 63"/>
          <p:cNvGrpSpPr>
            <a:grpSpLocks/>
          </p:cNvGrpSpPr>
          <p:nvPr/>
        </p:nvGrpSpPr>
        <p:grpSpPr bwMode="auto">
          <a:xfrm>
            <a:off x="1953361" y="3281310"/>
            <a:ext cx="3894667" cy="1617487"/>
            <a:chOff x="3216" y="3120"/>
            <a:chExt cx="2208" cy="1101"/>
          </a:xfrm>
        </p:grpSpPr>
        <p:sp>
          <p:nvSpPr>
            <p:cNvPr id="69655" name="Rectangle 64"/>
            <p:cNvSpPr>
              <a:spLocks noChangeArrowheads="1"/>
            </p:cNvSpPr>
            <p:nvPr/>
          </p:nvSpPr>
          <p:spPr bwMode="auto">
            <a:xfrm>
              <a:off x="4982" y="3937"/>
              <a:ext cx="442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9656" name="Rectangle 65"/>
            <p:cNvSpPr>
              <a:spLocks noChangeArrowheads="1"/>
            </p:cNvSpPr>
            <p:nvPr/>
          </p:nvSpPr>
          <p:spPr bwMode="auto">
            <a:xfrm>
              <a:off x="4541" y="3937"/>
              <a:ext cx="441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9657" name="Rectangle 66"/>
            <p:cNvSpPr>
              <a:spLocks noChangeArrowheads="1"/>
            </p:cNvSpPr>
            <p:nvPr/>
          </p:nvSpPr>
          <p:spPr bwMode="auto">
            <a:xfrm>
              <a:off x="4099" y="3937"/>
              <a:ext cx="442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</a:p>
          </p:txBody>
        </p:sp>
        <p:sp>
          <p:nvSpPr>
            <p:cNvPr id="69658" name="Rectangle 67"/>
            <p:cNvSpPr>
              <a:spLocks noChangeArrowheads="1"/>
            </p:cNvSpPr>
            <p:nvPr/>
          </p:nvSpPr>
          <p:spPr bwMode="auto">
            <a:xfrm>
              <a:off x="3658" y="3937"/>
              <a:ext cx="441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李三</a:t>
              </a:r>
            </a:p>
          </p:txBody>
        </p:sp>
        <p:sp>
          <p:nvSpPr>
            <p:cNvPr id="69659" name="Rectangle 68"/>
            <p:cNvSpPr>
              <a:spLocks noChangeArrowheads="1"/>
            </p:cNvSpPr>
            <p:nvPr/>
          </p:nvSpPr>
          <p:spPr bwMode="auto">
            <a:xfrm>
              <a:off x="3216" y="3937"/>
              <a:ext cx="442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P04</a:t>
              </a:r>
            </a:p>
          </p:txBody>
        </p:sp>
        <p:sp>
          <p:nvSpPr>
            <p:cNvPr id="69660" name="Rectangle 69"/>
            <p:cNvSpPr>
              <a:spLocks noChangeArrowheads="1"/>
            </p:cNvSpPr>
            <p:nvPr/>
          </p:nvSpPr>
          <p:spPr bwMode="auto">
            <a:xfrm>
              <a:off x="4982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</a:t>
              </a:r>
            </a:p>
          </p:txBody>
        </p:sp>
        <p:sp>
          <p:nvSpPr>
            <p:cNvPr id="69661" name="Rectangle 70"/>
            <p:cNvSpPr>
              <a:spLocks noChangeArrowheads="1"/>
            </p:cNvSpPr>
            <p:nvPr/>
          </p:nvSpPr>
          <p:spPr bwMode="auto">
            <a:xfrm>
              <a:off x="4541" y="3653"/>
              <a:ext cx="441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C02</a:t>
              </a:r>
            </a:p>
          </p:txBody>
        </p:sp>
        <p:sp>
          <p:nvSpPr>
            <p:cNvPr id="69662" name="Rectangle 71"/>
            <p:cNvSpPr>
              <a:spLocks noChangeArrowheads="1"/>
            </p:cNvSpPr>
            <p:nvPr/>
          </p:nvSpPr>
          <p:spPr bwMode="auto">
            <a:xfrm>
              <a:off x="4099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</a:p>
          </p:txBody>
        </p:sp>
        <p:sp>
          <p:nvSpPr>
            <p:cNvPr id="69663" name="Rectangle 72"/>
            <p:cNvSpPr>
              <a:spLocks noChangeArrowheads="1"/>
            </p:cNvSpPr>
            <p:nvPr/>
          </p:nvSpPr>
          <p:spPr bwMode="auto">
            <a:xfrm>
              <a:off x="3658" y="3653"/>
              <a:ext cx="441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钱广</a:t>
              </a:r>
            </a:p>
          </p:txBody>
        </p:sp>
        <p:sp>
          <p:nvSpPr>
            <p:cNvPr id="69664" name="Rectangle 73"/>
            <p:cNvSpPr>
              <a:spLocks noChangeArrowheads="1"/>
            </p:cNvSpPr>
            <p:nvPr/>
          </p:nvSpPr>
          <p:spPr bwMode="auto">
            <a:xfrm>
              <a:off x="3216" y="3653"/>
              <a:ext cx="442" cy="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P02</a:t>
              </a:r>
            </a:p>
          </p:txBody>
        </p:sp>
        <p:sp>
          <p:nvSpPr>
            <p:cNvPr id="69665" name="Rectangle 74"/>
            <p:cNvSpPr>
              <a:spLocks noChangeArrowheads="1"/>
            </p:cNvSpPr>
            <p:nvPr/>
          </p:nvSpPr>
          <p:spPr bwMode="auto">
            <a:xfrm>
              <a:off x="4982" y="3369"/>
              <a:ext cx="442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</a:t>
              </a:r>
            </a:p>
          </p:txBody>
        </p:sp>
        <p:sp>
          <p:nvSpPr>
            <p:cNvPr id="69666" name="Rectangle 75"/>
            <p:cNvSpPr>
              <a:spLocks noChangeArrowheads="1"/>
            </p:cNvSpPr>
            <p:nvPr/>
          </p:nvSpPr>
          <p:spPr bwMode="auto">
            <a:xfrm>
              <a:off x="4541" y="3369"/>
              <a:ext cx="441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C01</a:t>
              </a:r>
            </a:p>
          </p:txBody>
        </p:sp>
        <p:sp>
          <p:nvSpPr>
            <p:cNvPr id="69667" name="Rectangle 76"/>
            <p:cNvSpPr>
              <a:spLocks noChangeArrowheads="1"/>
            </p:cNvSpPr>
            <p:nvPr/>
          </p:nvSpPr>
          <p:spPr bwMode="auto">
            <a:xfrm>
              <a:off x="4099" y="3369"/>
              <a:ext cx="442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</a:p>
          </p:txBody>
        </p:sp>
        <p:sp>
          <p:nvSpPr>
            <p:cNvPr id="69668" name="Rectangle 77"/>
            <p:cNvSpPr>
              <a:spLocks noChangeArrowheads="1"/>
            </p:cNvSpPr>
            <p:nvPr/>
          </p:nvSpPr>
          <p:spPr bwMode="auto">
            <a:xfrm>
              <a:off x="3658" y="3369"/>
              <a:ext cx="441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zh-CN" altLang="en-US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赵明</a:t>
              </a:r>
            </a:p>
          </p:txBody>
        </p:sp>
        <p:sp>
          <p:nvSpPr>
            <p:cNvPr id="69669" name="Rectangle 78"/>
            <p:cNvSpPr>
              <a:spLocks noChangeArrowheads="1"/>
            </p:cNvSpPr>
            <p:nvPr/>
          </p:nvSpPr>
          <p:spPr bwMode="auto">
            <a:xfrm>
              <a:off x="3216" y="3369"/>
              <a:ext cx="442" cy="2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>
                  <a:latin typeface="微软雅黑" panose="020B0503020204020204" pitchFamily="34" charset="-122"/>
                  <a:ea typeface="微软雅黑" panose="020B0503020204020204" pitchFamily="34" charset="-122"/>
                </a:rPr>
                <a:t>P01</a:t>
              </a:r>
            </a:p>
          </p:txBody>
        </p:sp>
        <p:sp>
          <p:nvSpPr>
            <p:cNvPr id="69670" name="Rectangle 79"/>
            <p:cNvSpPr>
              <a:spLocks noChangeArrowheads="1"/>
            </p:cNvSpPr>
            <p:nvPr/>
          </p:nvSpPr>
          <p:spPr bwMode="auto">
            <a:xfrm>
              <a:off x="4982" y="3120"/>
              <a:ext cx="442" cy="249"/>
            </a:xfrm>
            <a:prstGeom prst="rect">
              <a:avLst/>
            </a:prstGeom>
            <a:solidFill>
              <a:srgbClr val="00B0F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</a:p>
          </p:txBody>
        </p:sp>
        <p:sp>
          <p:nvSpPr>
            <p:cNvPr id="69671" name="Rectangle 80"/>
            <p:cNvSpPr>
              <a:spLocks noChangeArrowheads="1"/>
            </p:cNvSpPr>
            <p:nvPr/>
          </p:nvSpPr>
          <p:spPr bwMode="auto">
            <a:xfrm>
              <a:off x="4541" y="3120"/>
              <a:ext cx="441" cy="249"/>
            </a:xfrm>
            <a:prstGeom prst="rect">
              <a:avLst/>
            </a:prstGeom>
            <a:solidFill>
              <a:srgbClr val="00B0F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</a:p>
          </p:txBody>
        </p:sp>
        <p:sp>
          <p:nvSpPr>
            <p:cNvPr id="69672" name="Rectangle 81"/>
            <p:cNvSpPr>
              <a:spLocks noChangeArrowheads="1"/>
            </p:cNvSpPr>
            <p:nvPr/>
          </p:nvSpPr>
          <p:spPr bwMode="auto">
            <a:xfrm>
              <a:off x="4099" y="3120"/>
              <a:ext cx="442" cy="249"/>
            </a:xfrm>
            <a:prstGeom prst="rect">
              <a:avLst/>
            </a:prstGeom>
            <a:solidFill>
              <a:srgbClr val="00B0F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SAL</a:t>
              </a:r>
            </a:p>
          </p:txBody>
        </p:sp>
        <p:sp>
          <p:nvSpPr>
            <p:cNvPr id="69673" name="Rectangle 82"/>
            <p:cNvSpPr>
              <a:spLocks noChangeArrowheads="1"/>
            </p:cNvSpPr>
            <p:nvPr/>
          </p:nvSpPr>
          <p:spPr bwMode="auto">
            <a:xfrm>
              <a:off x="3658" y="3120"/>
              <a:ext cx="441" cy="249"/>
            </a:xfrm>
            <a:prstGeom prst="rect">
              <a:avLst/>
            </a:prstGeom>
            <a:solidFill>
              <a:srgbClr val="00B0F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</a:p>
          </p:txBody>
        </p:sp>
        <p:sp>
          <p:nvSpPr>
            <p:cNvPr id="69674" name="Rectangle 83"/>
            <p:cNvSpPr>
              <a:spLocks noChangeArrowheads="1"/>
            </p:cNvSpPr>
            <p:nvPr/>
          </p:nvSpPr>
          <p:spPr bwMode="auto">
            <a:xfrm>
              <a:off x="3216" y="3120"/>
              <a:ext cx="442" cy="249"/>
            </a:xfrm>
            <a:prstGeom prst="rect">
              <a:avLst/>
            </a:prstGeom>
            <a:solidFill>
              <a:srgbClr val="00B0F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/>
              <a:r>
                <a:rPr kumimoji="1" lang="en-US" altLang="zh-CN" sz="1778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P#</a:t>
              </a:r>
            </a:p>
          </p:txBody>
        </p:sp>
        <p:sp>
          <p:nvSpPr>
            <p:cNvPr id="69675" name="Line 84"/>
            <p:cNvSpPr>
              <a:spLocks noChangeShapeType="1"/>
            </p:cNvSpPr>
            <p:nvPr/>
          </p:nvSpPr>
          <p:spPr bwMode="auto">
            <a:xfrm>
              <a:off x="3216" y="3120"/>
              <a:ext cx="2208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76" name="Line 85"/>
            <p:cNvSpPr>
              <a:spLocks noChangeShapeType="1"/>
            </p:cNvSpPr>
            <p:nvPr/>
          </p:nvSpPr>
          <p:spPr bwMode="auto">
            <a:xfrm>
              <a:off x="3216" y="3369"/>
              <a:ext cx="220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77" name="Line 86"/>
            <p:cNvSpPr>
              <a:spLocks noChangeShapeType="1"/>
            </p:cNvSpPr>
            <p:nvPr/>
          </p:nvSpPr>
          <p:spPr bwMode="auto">
            <a:xfrm>
              <a:off x="3216" y="3653"/>
              <a:ext cx="220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78" name="Line 87"/>
            <p:cNvSpPr>
              <a:spLocks noChangeShapeType="1"/>
            </p:cNvSpPr>
            <p:nvPr/>
          </p:nvSpPr>
          <p:spPr bwMode="auto">
            <a:xfrm>
              <a:off x="3216" y="3937"/>
              <a:ext cx="220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79" name="Line 88"/>
            <p:cNvSpPr>
              <a:spLocks noChangeShapeType="1"/>
            </p:cNvSpPr>
            <p:nvPr/>
          </p:nvSpPr>
          <p:spPr bwMode="auto">
            <a:xfrm>
              <a:off x="3216" y="4221"/>
              <a:ext cx="2208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80" name="Line 89"/>
            <p:cNvSpPr>
              <a:spLocks noChangeShapeType="1"/>
            </p:cNvSpPr>
            <p:nvPr/>
          </p:nvSpPr>
          <p:spPr bwMode="auto">
            <a:xfrm>
              <a:off x="3216" y="3120"/>
              <a:ext cx="0" cy="1101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81" name="Line 90"/>
            <p:cNvSpPr>
              <a:spLocks noChangeShapeType="1"/>
            </p:cNvSpPr>
            <p:nvPr/>
          </p:nvSpPr>
          <p:spPr bwMode="auto">
            <a:xfrm>
              <a:off x="3658" y="3120"/>
              <a:ext cx="0" cy="1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82" name="Line 91"/>
            <p:cNvSpPr>
              <a:spLocks noChangeShapeType="1"/>
            </p:cNvSpPr>
            <p:nvPr/>
          </p:nvSpPr>
          <p:spPr bwMode="auto">
            <a:xfrm>
              <a:off x="4099" y="3120"/>
              <a:ext cx="0" cy="1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83" name="Line 92"/>
            <p:cNvSpPr>
              <a:spLocks noChangeShapeType="1"/>
            </p:cNvSpPr>
            <p:nvPr/>
          </p:nvSpPr>
          <p:spPr bwMode="auto">
            <a:xfrm>
              <a:off x="4541" y="3120"/>
              <a:ext cx="0" cy="1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84" name="Line 93"/>
            <p:cNvSpPr>
              <a:spLocks noChangeShapeType="1"/>
            </p:cNvSpPr>
            <p:nvPr/>
          </p:nvSpPr>
          <p:spPr bwMode="auto">
            <a:xfrm>
              <a:off x="4982" y="3120"/>
              <a:ext cx="0" cy="1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  <p:sp>
          <p:nvSpPr>
            <p:cNvPr id="69685" name="Line 94"/>
            <p:cNvSpPr>
              <a:spLocks noChangeShapeType="1"/>
            </p:cNvSpPr>
            <p:nvPr/>
          </p:nvSpPr>
          <p:spPr bwMode="auto">
            <a:xfrm>
              <a:off x="5424" y="3120"/>
              <a:ext cx="0" cy="1101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556"/>
            </a:p>
          </p:txBody>
        </p:sp>
      </p:grpSp>
      <p:sp>
        <p:nvSpPr>
          <p:cNvPr id="69639" name="Line 95"/>
          <p:cNvSpPr>
            <a:spLocks noChangeShapeType="1"/>
          </p:cNvSpPr>
          <p:nvPr/>
        </p:nvSpPr>
        <p:spPr bwMode="auto">
          <a:xfrm>
            <a:off x="1106694" y="4603640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40" name="Line 96"/>
          <p:cNvSpPr>
            <a:spLocks noChangeShapeType="1"/>
          </p:cNvSpPr>
          <p:nvPr/>
        </p:nvSpPr>
        <p:spPr bwMode="auto">
          <a:xfrm>
            <a:off x="1106694" y="4744751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41" name="AutoShape 97"/>
          <p:cNvSpPr>
            <a:spLocks noChangeArrowheads="1"/>
          </p:cNvSpPr>
          <p:nvPr/>
        </p:nvSpPr>
        <p:spPr bwMode="auto">
          <a:xfrm>
            <a:off x="3330958" y="774966"/>
            <a:ext cx="3919361" cy="442737"/>
          </a:xfrm>
          <a:prstGeom prst="wedgeRoundRectCallout">
            <a:avLst>
              <a:gd name="adj1" fmla="val 4412"/>
              <a:gd name="adj2" fmla="val -41361"/>
              <a:gd name="adj3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60000"/>
              </a:spcBef>
            </a:pPr>
            <a:r>
              <a:rPr kumimoji="1" lang="zh-CN" altLang="en-US" sz="3111" b="1" baseline="-2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所有老师和课程的信息</a:t>
            </a:r>
            <a:endParaRPr kumimoji="1" lang="zh-CN" altLang="en-US" sz="3556" b="1" baseline="-2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000" baseline="-2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642" name="AutoShape 98"/>
          <p:cNvSpPr>
            <a:spLocks noChangeArrowheads="1"/>
          </p:cNvSpPr>
          <p:nvPr/>
        </p:nvSpPr>
        <p:spPr bwMode="auto">
          <a:xfrm rot="5400000">
            <a:off x="3837194" y="2093625"/>
            <a:ext cx="211667" cy="254000"/>
          </a:xfrm>
          <a:prstGeom prst="flowChartCollat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643" name="Line 99"/>
          <p:cNvSpPr>
            <a:spLocks noChangeShapeType="1"/>
          </p:cNvSpPr>
          <p:nvPr/>
        </p:nvSpPr>
        <p:spPr bwMode="auto">
          <a:xfrm flipH="1">
            <a:off x="4070028" y="2114792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44" name="Line 100"/>
          <p:cNvSpPr>
            <a:spLocks noChangeShapeType="1"/>
          </p:cNvSpPr>
          <p:nvPr/>
        </p:nvSpPr>
        <p:spPr bwMode="auto">
          <a:xfrm flipH="1">
            <a:off x="4070028" y="2326459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45" name="Line 101"/>
          <p:cNvSpPr>
            <a:spLocks noChangeShapeType="1"/>
          </p:cNvSpPr>
          <p:nvPr/>
        </p:nvSpPr>
        <p:spPr bwMode="auto">
          <a:xfrm flipH="1">
            <a:off x="3646694" y="2114792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46" name="Line 102"/>
          <p:cNvSpPr>
            <a:spLocks noChangeShapeType="1"/>
          </p:cNvSpPr>
          <p:nvPr/>
        </p:nvSpPr>
        <p:spPr bwMode="auto">
          <a:xfrm flipH="1">
            <a:off x="3646694" y="2326459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47" name="AutoShape 103"/>
          <p:cNvSpPr>
            <a:spLocks noChangeArrowheads="1"/>
          </p:cNvSpPr>
          <p:nvPr/>
        </p:nvSpPr>
        <p:spPr bwMode="auto">
          <a:xfrm rot="5400000">
            <a:off x="6885194" y="2093625"/>
            <a:ext cx="211667" cy="254000"/>
          </a:xfrm>
          <a:prstGeom prst="flowChartCollat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648" name="Line 104"/>
          <p:cNvSpPr>
            <a:spLocks noChangeShapeType="1"/>
          </p:cNvSpPr>
          <p:nvPr/>
        </p:nvSpPr>
        <p:spPr bwMode="auto">
          <a:xfrm flipH="1">
            <a:off x="7118028" y="2114792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49" name="Line 105"/>
          <p:cNvSpPr>
            <a:spLocks noChangeShapeType="1"/>
          </p:cNvSpPr>
          <p:nvPr/>
        </p:nvSpPr>
        <p:spPr bwMode="auto">
          <a:xfrm flipH="1">
            <a:off x="7118028" y="2326459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50" name="Line 106"/>
          <p:cNvSpPr>
            <a:spLocks noChangeShapeType="1"/>
          </p:cNvSpPr>
          <p:nvPr/>
        </p:nvSpPr>
        <p:spPr bwMode="auto">
          <a:xfrm flipH="1">
            <a:off x="6694694" y="2114792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51" name="Line 107"/>
          <p:cNvSpPr>
            <a:spLocks noChangeShapeType="1"/>
          </p:cNvSpPr>
          <p:nvPr/>
        </p:nvSpPr>
        <p:spPr bwMode="auto">
          <a:xfrm flipH="1">
            <a:off x="6694694" y="2326459"/>
            <a:ext cx="1693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69654" name="Line 110"/>
          <p:cNvSpPr>
            <a:spLocks noChangeShapeType="1"/>
          </p:cNvSpPr>
          <p:nvPr/>
        </p:nvSpPr>
        <p:spPr bwMode="auto">
          <a:xfrm flipV="1">
            <a:off x="5848028" y="4893505"/>
            <a:ext cx="0" cy="4392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848D998-BC0E-4C7E-979F-314E35EF3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8067"/>
              </p:ext>
            </p:extLst>
          </p:nvPr>
        </p:nvGraphicFramePr>
        <p:xfrm>
          <a:off x="1949834" y="4948148"/>
          <a:ext cx="39017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345">
                  <a:extLst>
                    <a:ext uri="{9D8B030D-6E8A-4147-A177-3AD203B41FA5}">
                      <a16:colId xmlns:a16="http://schemas.microsoft.com/office/drawing/2014/main" val="806463767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4215648825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4149228928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544381529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3388551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P03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孙立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054931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80987E53-58C3-44E4-B903-DAA39F0F7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880398"/>
              </p:ext>
            </p:extLst>
          </p:nvPr>
        </p:nvGraphicFramePr>
        <p:xfrm>
          <a:off x="1946303" y="5315226"/>
          <a:ext cx="39017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345">
                  <a:extLst>
                    <a:ext uri="{9D8B030D-6E8A-4147-A177-3AD203B41FA5}">
                      <a16:colId xmlns:a16="http://schemas.microsoft.com/office/drawing/2014/main" val="806463767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4215648825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4149228928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544381529"/>
                    </a:ext>
                  </a:extLst>
                </a:gridCol>
                <a:gridCol w="780345">
                  <a:extLst>
                    <a:ext uri="{9D8B030D-6E8A-4147-A177-3AD203B41FA5}">
                      <a16:colId xmlns:a16="http://schemas.microsoft.com/office/drawing/2014/main" val="3388551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C03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化学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05493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109595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09FC441-610A-4715-A751-570C9CB80BE6}"/>
              </a:ext>
            </a:extLst>
          </p:cNvPr>
          <p:cNvSpPr/>
          <p:nvPr/>
        </p:nvSpPr>
        <p:spPr>
          <a:xfrm>
            <a:off x="5415326" y="1777380"/>
            <a:ext cx="4176464" cy="191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关系模型概述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关系操作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关系的完整性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关系代数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4176DB2-61B3-47AA-8BE7-833D38D08007}"/>
              </a:ext>
            </a:extLst>
          </p:cNvPr>
          <p:cNvCxnSpPr>
            <a:cxnSpLocks/>
          </p:cNvCxnSpPr>
          <p:nvPr/>
        </p:nvCxnSpPr>
        <p:spPr>
          <a:xfrm>
            <a:off x="5512048" y="2610658"/>
            <a:ext cx="3123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86969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766" y="99316"/>
            <a:ext cx="8968748" cy="5334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dirty="0">
                <a:highlight>
                  <a:srgbClr val="FFFF00"/>
                </a:highlight>
              </a:rPr>
              <a:t>综合举例</a:t>
            </a:r>
            <a:r>
              <a:rPr lang="zh-CN" altLang="en-US" dirty="0">
                <a:highlight>
                  <a:srgbClr val="FFFF00"/>
                </a:highlight>
              </a:rPr>
              <a:t>！！！！！！！！！！！！！！</a:t>
            </a:r>
            <a:endParaRPr lang="en-US" altLang="zh-CN" dirty="0">
              <a:highlight>
                <a:srgbClr val="FFFF00"/>
              </a:highlight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>
              <a:buFontTx/>
              <a:buNone/>
              <a:defRPr/>
            </a:pPr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  </a:t>
            </a:r>
            <a:r>
              <a:rPr lang="zh-CN" altLang="en-US" dirty="0"/>
              <a:t>查询至少选修了一门其直接先修课为</a:t>
            </a:r>
            <a:r>
              <a:rPr lang="en-US" altLang="zh-CN" dirty="0"/>
              <a:t>5</a:t>
            </a:r>
            <a:r>
              <a:rPr lang="zh-CN" altLang="en-US" dirty="0"/>
              <a:t>号课程的学生姓名</a:t>
            </a:r>
          </a:p>
          <a:p>
            <a:pPr algn="just" eaLnBrk="1" hangingPunct="1">
              <a:buFontTx/>
              <a:buNone/>
              <a:defRPr/>
            </a:pPr>
            <a:endParaRPr lang="zh-CN" altLang="en-US" dirty="0"/>
          </a:p>
          <a:p>
            <a:pPr algn="just" eaLnBrk="1" hangingPunct="1">
              <a:buFontTx/>
              <a:buNone/>
              <a:defRPr/>
            </a:pPr>
            <a:r>
              <a:rPr lang="en-US" altLang="zh-CN" dirty="0"/>
              <a:t> </a:t>
            </a:r>
          </a:p>
          <a:p>
            <a:pPr algn="just" eaLnBrk="1" hangingPunct="1">
              <a:buFontTx/>
              <a:buNone/>
              <a:defRPr/>
            </a:pPr>
            <a:endParaRPr lang="en-US" altLang="zh-CN" dirty="0"/>
          </a:p>
        </p:txBody>
      </p:sp>
      <p:pic>
        <p:nvPicPr>
          <p:cNvPr id="82954" name="Picture 10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310974" y="1714377"/>
            <a:ext cx="4960056" cy="516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2955" name="Picture 1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300034" y="2629958"/>
            <a:ext cx="7136694" cy="455083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82956" name="Picture 12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310974" y="3483803"/>
            <a:ext cx="8161513" cy="474487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</p:cSld>
  <p:clrMapOvr>
    <a:masterClrMapping/>
  </p:clrMapOvr>
  <p:transition advTm="109595"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赋值运算</a:t>
            </a:r>
          </a:p>
        </p:txBody>
      </p:sp>
      <p:sp>
        <p:nvSpPr>
          <p:cNvPr id="55603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2" y="769938"/>
            <a:ext cx="9145015" cy="238546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将一个复杂的关系代数表达式分成几个部分，每一部分都赋予一个临时关系变量，该变量可被看作关系而在后面的表达式中使用</a:t>
            </a:r>
          </a:p>
          <a:p>
            <a:pPr marL="342900" indent="-342900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临时关系变量</a:t>
            </a:r>
            <a:r>
              <a:rPr lang="zh-CN" altLang="en-US" dirty="0">
                <a:sym typeface="Symbol" pitchFamily="18" charset="2"/>
              </a:rPr>
              <a:t></a:t>
            </a:r>
            <a:r>
              <a:rPr lang="zh-CN" altLang="en-US" dirty="0"/>
              <a:t>关系代数表达式</a:t>
            </a:r>
          </a:p>
          <a:p>
            <a:pPr marL="342900" indent="-342900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赋值给临时关系变量只是结果的传递，而赋值给永久关系则意味着对数据库的修改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E9018-7DDC-40BF-85CE-9A63F338B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35" y="3155838"/>
            <a:ext cx="9039930" cy="2053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6700" indent="-2667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1363" indent="-28416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1413" indent="-2270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3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1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1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0" indent="-228585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sz="1778" dirty="0"/>
              <a:t>R</a:t>
            </a:r>
            <a:r>
              <a:rPr lang="en-US" altLang="zh-CN" sz="1778" dirty="0">
                <a:sym typeface="Symbol" pitchFamily="18" charset="2"/>
              </a:rPr>
              <a:t></a:t>
            </a:r>
            <a:r>
              <a:rPr lang="en-US" altLang="zh-CN" sz="1778" dirty="0"/>
              <a:t>S = </a:t>
            </a:r>
            <a:r>
              <a:rPr lang="en-US" altLang="zh-CN" sz="1778" dirty="0">
                <a:sym typeface="Symbol" pitchFamily="18" charset="2"/>
              </a:rPr>
              <a:t></a:t>
            </a:r>
            <a:r>
              <a:rPr lang="en-US" altLang="zh-CN" sz="1778" baseline="-25000" dirty="0">
                <a:sym typeface="Symbol" pitchFamily="18" charset="2"/>
              </a:rPr>
              <a:t>X</a:t>
            </a:r>
            <a:r>
              <a:rPr lang="en-US" altLang="zh-CN" sz="1778" dirty="0"/>
              <a:t>(R) </a:t>
            </a:r>
            <a:r>
              <a:rPr lang="en-US" altLang="zh-CN" sz="1778" dirty="0">
                <a:sym typeface="Symbol" pitchFamily="18" charset="2"/>
              </a:rPr>
              <a:t> </a:t>
            </a:r>
            <a:r>
              <a:rPr lang="en-US" altLang="zh-CN" sz="1778" baseline="-25000" dirty="0">
                <a:sym typeface="Symbol" pitchFamily="18" charset="2"/>
              </a:rPr>
              <a:t>X</a:t>
            </a:r>
            <a:r>
              <a:rPr lang="en-US" altLang="zh-CN" sz="1778" dirty="0"/>
              <a:t>(</a:t>
            </a:r>
            <a:r>
              <a:rPr lang="en-US" altLang="zh-CN" sz="1778" dirty="0">
                <a:sym typeface="Symbol" pitchFamily="18" charset="2"/>
              </a:rPr>
              <a:t></a:t>
            </a:r>
            <a:r>
              <a:rPr lang="en-US" altLang="zh-CN" sz="1778" baseline="-25000" dirty="0">
                <a:sym typeface="Symbol" pitchFamily="18" charset="2"/>
              </a:rPr>
              <a:t>X</a:t>
            </a:r>
            <a:r>
              <a:rPr lang="en-US" altLang="zh-CN" sz="1778" dirty="0"/>
              <a:t>(R) </a:t>
            </a:r>
            <a:r>
              <a:rPr lang="en-US" altLang="zh-CN" sz="1778" dirty="0">
                <a:sym typeface="Symbol" pitchFamily="18" charset="2"/>
              </a:rPr>
              <a:t> </a:t>
            </a:r>
            <a:r>
              <a:rPr lang="en-US" altLang="zh-CN" sz="1778" baseline="-25000" dirty="0">
                <a:sym typeface="Symbol" pitchFamily="18" charset="2"/>
              </a:rPr>
              <a:t>Y</a:t>
            </a:r>
            <a:r>
              <a:rPr lang="en-US" altLang="zh-CN" sz="1778" dirty="0"/>
              <a:t>(S) </a:t>
            </a:r>
            <a:r>
              <a:rPr lang="en-US" altLang="zh-CN" sz="1778" dirty="0">
                <a:sym typeface="Symbol" pitchFamily="18" charset="2"/>
              </a:rPr>
              <a:t></a:t>
            </a:r>
            <a:r>
              <a:rPr lang="en-US" altLang="zh-CN" sz="1778" dirty="0"/>
              <a:t> R)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zh-CN" sz="1778" dirty="0"/>
              <a:t>用赋值重写为：</a:t>
            </a:r>
            <a:endParaRPr lang="zh-CN" altLang="en-US" sz="1778" dirty="0"/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sz="1778" dirty="0"/>
              <a:t>    temp1 </a:t>
            </a:r>
            <a:r>
              <a:rPr lang="en-US" altLang="zh-CN" sz="1778" dirty="0">
                <a:sym typeface="Symbol" pitchFamily="18" charset="2"/>
              </a:rPr>
              <a:t></a:t>
            </a:r>
            <a:r>
              <a:rPr lang="en-US" altLang="zh-CN" sz="1778" dirty="0"/>
              <a:t> </a:t>
            </a:r>
            <a:r>
              <a:rPr lang="en-US" altLang="zh-CN" sz="1778" dirty="0">
                <a:sym typeface="Symbol" pitchFamily="18" charset="2"/>
              </a:rPr>
              <a:t></a:t>
            </a:r>
            <a:r>
              <a:rPr lang="en-US" altLang="zh-CN" sz="1778" baseline="-25000" dirty="0">
                <a:sym typeface="Symbol" pitchFamily="18" charset="2"/>
              </a:rPr>
              <a:t>X</a:t>
            </a:r>
            <a:r>
              <a:rPr lang="en-US" altLang="zh-CN" sz="1778" dirty="0"/>
              <a:t>(R) 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sz="1778" dirty="0"/>
              <a:t>    temp2 </a:t>
            </a:r>
            <a:r>
              <a:rPr lang="en-US" altLang="zh-CN" sz="1778" dirty="0">
                <a:sym typeface="Symbol" pitchFamily="18" charset="2"/>
              </a:rPr>
              <a:t></a:t>
            </a:r>
            <a:r>
              <a:rPr lang="en-US" altLang="zh-CN" sz="1778" dirty="0"/>
              <a:t> </a:t>
            </a:r>
            <a:r>
              <a:rPr lang="en-US" altLang="zh-CN" sz="1778" dirty="0">
                <a:sym typeface="Symbol" pitchFamily="18" charset="2"/>
              </a:rPr>
              <a:t></a:t>
            </a:r>
            <a:r>
              <a:rPr lang="en-US" altLang="zh-CN" sz="1778" baseline="-25000" dirty="0">
                <a:sym typeface="Symbol" pitchFamily="18" charset="2"/>
              </a:rPr>
              <a:t>X</a:t>
            </a:r>
            <a:r>
              <a:rPr lang="en-US" altLang="zh-CN" sz="1778" dirty="0"/>
              <a:t>(temp1 </a:t>
            </a:r>
            <a:r>
              <a:rPr lang="en-US" altLang="zh-CN" sz="1778" dirty="0">
                <a:sym typeface="Symbol" pitchFamily="18" charset="2"/>
              </a:rPr>
              <a:t> </a:t>
            </a:r>
            <a:r>
              <a:rPr lang="en-US" altLang="zh-CN" sz="1778" baseline="-25000" dirty="0">
                <a:sym typeface="Symbol" pitchFamily="18" charset="2"/>
              </a:rPr>
              <a:t>Y</a:t>
            </a:r>
            <a:r>
              <a:rPr lang="en-US" altLang="zh-CN" sz="1778" dirty="0"/>
              <a:t>(S) </a:t>
            </a:r>
            <a:r>
              <a:rPr lang="en-US" altLang="zh-CN" sz="1778" dirty="0">
                <a:sym typeface="Symbol" pitchFamily="18" charset="2"/>
              </a:rPr>
              <a:t></a:t>
            </a:r>
            <a:r>
              <a:rPr lang="en-US" altLang="zh-CN" sz="1778" dirty="0"/>
              <a:t> R)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sz="1778" dirty="0"/>
              <a:t>    result </a:t>
            </a:r>
            <a:r>
              <a:rPr lang="en-US" altLang="zh-CN" sz="1778" dirty="0">
                <a:sym typeface="Symbol" pitchFamily="18" charset="2"/>
              </a:rPr>
              <a:t></a:t>
            </a:r>
            <a:r>
              <a:rPr lang="en-US" altLang="zh-CN" sz="1778" dirty="0"/>
              <a:t> temp1 </a:t>
            </a:r>
            <a:r>
              <a:rPr lang="en-US" altLang="zh-CN" sz="1778" dirty="0">
                <a:sym typeface="Symbol" pitchFamily="18" charset="2"/>
              </a:rPr>
              <a:t></a:t>
            </a:r>
            <a:r>
              <a:rPr lang="en-US" altLang="zh-CN" sz="1778" dirty="0"/>
              <a:t> temp2</a:t>
            </a:r>
          </a:p>
        </p:txBody>
      </p:sp>
    </p:spTree>
  </p:cSld>
  <p:clrMapOvr>
    <a:masterClrMapping/>
  </p:clrMapOvr>
  <p:transition advTm="109595"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广义投影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34765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定义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solidFill>
                  <a:schemeClr val="tx1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在投影列表中使用算术表达式来对投影进行扩展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</a:t>
            </a:r>
            <a:r>
              <a:rPr lang="en-US" altLang="zh-CN" sz="1778" baseline="-25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F1 </a:t>
            </a:r>
            <a:r>
              <a:rPr lang="en-US" altLang="zh-CN" sz="1778" baseline="-25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en-US" altLang="zh-CN" sz="1778" baseline="-25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F2</a:t>
            </a:r>
            <a:r>
              <a:rPr lang="en-US" altLang="zh-CN" sz="1778" baseline="-25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, … , </a:t>
            </a:r>
            <a:r>
              <a:rPr lang="en-US" altLang="zh-CN" sz="1778" baseline="-250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Fn</a:t>
            </a:r>
            <a:r>
              <a:rPr lang="en-US" altLang="zh-CN" sz="1778" baseline="-25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 </a:t>
            </a:r>
            <a:r>
              <a:rPr lang="en-US" altLang="zh-CN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(E)</a:t>
            </a:r>
            <a:endParaRPr lang="en-US" altLang="zh-CN" sz="1778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F1  , F2  ,</a:t>
            </a:r>
            <a:r>
              <a:rPr lang="en-US" altLang="zh-CN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… , </a:t>
            </a:r>
            <a:r>
              <a:rPr lang="en-US" altLang="zh-CN" sz="1778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Fn</a:t>
            </a:r>
            <a:r>
              <a:rPr lang="en-US" altLang="zh-CN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 </a:t>
            </a:r>
            <a:r>
              <a:rPr lang="zh-CN" altLang="en-US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是算术表达式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>
                <a:sym typeface="Symbol" pitchFamily="18" charset="2"/>
              </a:rPr>
              <a:t>示例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求教工应缴纳的所得税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sym typeface="Symbol" pitchFamily="18" charset="2"/>
              </a:rPr>
              <a:t>    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18" charset="2"/>
              </a:rPr>
              <a:t>P# </a:t>
            </a:r>
            <a:r>
              <a:rPr lang="en-US" altLang="zh-CN" baseline="-25000" dirty="0">
                <a:solidFill>
                  <a:schemeClr val="tx1"/>
                </a:solidFill>
              </a:rPr>
              <a:t>, 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18" charset="2"/>
              </a:rPr>
              <a:t>SAL*5/100 </a:t>
            </a:r>
            <a:r>
              <a:rPr lang="en-US" altLang="zh-CN" dirty="0">
                <a:solidFill>
                  <a:schemeClr val="tx1"/>
                </a:solidFill>
                <a:sym typeface="Symbol" pitchFamily="18" charset="2"/>
              </a:rPr>
              <a:t>(PROF)</a:t>
            </a:r>
            <a:endParaRPr lang="en-US" altLang="zh-CN" dirty="0">
              <a:solidFill>
                <a:schemeClr val="tx1"/>
              </a:solidFill>
            </a:endParaRP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>
                <a:solidFill>
                  <a:schemeClr val="tx1"/>
                </a:solidFill>
                <a:sym typeface="Symbol" pitchFamily="18" charset="2"/>
              </a:rPr>
              <a:t>    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18" charset="2"/>
              </a:rPr>
              <a:t>p#</a:t>
            </a:r>
            <a:r>
              <a:rPr lang="zh-CN" altLang="en-US" baseline="-25000" dirty="0">
                <a:solidFill>
                  <a:schemeClr val="tx1"/>
                </a:solidFill>
                <a:sym typeface="Symbol" pitchFamily="18" charset="2"/>
              </a:rPr>
              <a:t>， 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18" charset="2"/>
              </a:rPr>
              <a:t>INCOME-TAX </a:t>
            </a:r>
            <a:r>
              <a:rPr lang="en-US" altLang="zh-CN" dirty="0">
                <a:solidFill>
                  <a:schemeClr val="tx1"/>
                </a:solidFill>
                <a:sym typeface="Symbol" pitchFamily="18" charset="2"/>
              </a:rPr>
              <a:t>(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18" charset="2"/>
              </a:rPr>
              <a:t>P# </a:t>
            </a:r>
            <a:r>
              <a:rPr lang="en-US" altLang="zh-CN" baseline="-25000" dirty="0">
                <a:solidFill>
                  <a:schemeClr val="tx1"/>
                </a:solidFill>
              </a:rPr>
              <a:t>, 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18" charset="2"/>
              </a:rPr>
              <a:t>SAL*5/100 </a:t>
            </a:r>
            <a:r>
              <a:rPr lang="en-US" altLang="zh-CN" dirty="0">
                <a:solidFill>
                  <a:schemeClr val="tx1"/>
                </a:solidFill>
                <a:sym typeface="Symbol" pitchFamily="18" charset="2"/>
              </a:rPr>
              <a:t>(PROF))</a:t>
            </a:r>
          </a:p>
        </p:txBody>
      </p:sp>
    </p:spTree>
  </p:cSld>
  <p:clrMapOvr>
    <a:masterClrMapping/>
  </p:clrMapOvr>
  <p:transition advTm="109595"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聚集函数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302614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定义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1"/>
                </a:solidFill>
              </a:rPr>
              <a:t>求一组值的统计信息，返回单一值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1"/>
                </a:solidFill>
              </a:rPr>
              <a:t>使用聚集的集合可以是多重集，即一个值可以重复出现多次。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如果想去除重复值，可以用连接符‘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-’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将‘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distinct’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附加在聚集函数名后，如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sum-distinct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en-US" altLang="zh-CN" dirty="0"/>
              <a:t>sum</a:t>
            </a:r>
            <a:r>
              <a:rPr lang="zh-CN" altLang="en-US" dirty="0"/>
              <a:t>：求和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>
                <a:solidFill>
                  <a:schemeClr val="tx1"/>
                </a:solidFill>
              </a:rPr>
              <a:t>     求全体教工的总工资：</a:t>
            </a:r>
            <a:r>
              <a:rPr lang="en-US" altLang="zh-CN" dirty="0">
                <a:solidFill>
                  <a:schemeClr val="tx1"/>
                </a:solidFill>
              </a:rPr>
              <a:t>     </a:t>
            </a:r>
            <a:r>
              <a:rPr lang="en-US" altLang="zh-CN" dirty="0" err="1">
                <a:solidFill>
                  <a:schemeClr val="tx1"/>
                </a:solidFill>
              </a:rPr>
              <a:t>sum</a:t>
            </a:r>
            <a:r>
              <a:rPr lang="en-US" altLang="zh-CN" baseline="-25000" dirty="0" err="1">
                <a:solidFill>
                  <a:schemeClr val="tx1"/>
                </a:solidFill>
              </a:rPr>
              <a:t>SAL</a:t>
            </a:r>
            <a:r>
              <a:rPr lang="en-US" altLang="zh-CN" dirty="0">
                <a:solidFill>
                  <a:schemeClr val="tx1"/>
                </a:solidFill>
              </a:rPr>
              <a:t>(PROF)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     </a:t>
            </a:r>
            <a:r>
              <a:rPr lang="zh-CN" altLang="en-US" dirty="0">
                <a:solidFill>
                  <a:schemeClr val="tx1"/>
                </a:solidFill>
              </a:rPr>
              <a:t>求学号为</a:t>
            </a:r>
            <a:r>
              <a:rPr lang="en-US" altLang="zh-CN" dirty="0">
                <a:solidFill>
                  <a:schemeClr val="tx1"/>
                </a:solidFill>
              </a:rPr>
              <a:t>001</a:t>
            </a:r>
            <a:r>
              <a:rPr lang="zh-CN" altLang="en-US" dirty="0">
                <a:solidFill>
                  <a:schemeClr val="tx1"/>
                </a:solidFill>
              </a:rPr>
              <a:t>学生的总成绩：</a:t>
            </a: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sum</a:t>
            </a:r>
            <a:r>
              <a:rPr lang="en-US" altLang="zh-CN" baseline="-25000" dirty="0" err="1">
                <a:solidFill>
                  <a:schemeClr val="tx1"/>
                </a:solidFill>
              </a:rPr>
              <a:t>SCORE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>
                <a:solidFill>
                  <a:schemeClr val="tx1"/>
                </a:solidFill>
                <a:sym typeface="Symbol" pitchFamily="18" charset="2"/>
              </a:rPr>
              <a:t>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18" charset="2"/>
              </a:rPr>
              <a:t>S# = ‘001’ </a:t>
            </a:r>
            <a:r>
              <a:rPr lang="en-US" altLang="zh-CN" dirty="0">
                <a:solidFill>
                  <a:schemeClr val="tx1"/>
                </a:solidFill>
                <a:sym typeface="Symbol" pitchFamily="18" charset="2"/>
              </a:rPr>
              <a:t>(SC</a:t>
            </a:r>
            <a:r>
              <a:rPr lang="en-US" altLang="zh-CN" dirty="0">
                <a:solidFill>
                  <a:schemeClr val="tx1"/>
                </a:solidFill>
              </a:rPr>
              <a:t>))</a:t>
            </a:r>
          </a:p>
        </p:txBody>
      </p:sp>
    </p:spTree>
  </p:cSld>
  <p:clrMapOvr>
    <a:masterClrMapping/>
  </p:clrMapOvr>
  <p:transition advTm="109595"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聚集函数</a:t>
            </a:r>
          </a:p>
        </p:txBody>
      </p:sp>
      <p:sp>
        <p:nvSpPr>
          <p:cNvPr id="56013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389363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17497" eaLnBrk="1" hangingPunct="1">
              <a:lnSpc>
                <a:spcPct val="130000"/>
              </a:lnSpc>
              <a:buSzPct val="60000"/>
              <a:defRPr/>
            </a:pPr>
            <a:r>
              <a:rPr lang="en-US" altLang="zh-CN" sz="2000" b="1" dirty="0" err="1"/>
              <a:t>avg</a:t>
            </a:r>
            <a:r>
              <a:rPr lang="zh-CN" altLang="en-US" sz="2000" b="1" dirty="0"/>
              <a:t>：求平均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sz="1778" dirty="0"/>
              <a:t>     </a:t>
            </a:r>
            <a:r>
              <a:rPr lang="zh-CN" altLang="en-US" sz="1778" dirty="0">
                <a:solidFill>
                  <a:schemeClr val="bg1">
                    <a:lumMod val="50000"/>
                  </a:schemeClr>
                </a:solidFill>
              </a:rPr>
              <a:t>求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001</a:t>
            </a:r>
            <a:r>
              <a:rPr lang="zh-CN" altLang="en-US" sz="1778" dirty="0">
                <a:solidFill>
                  <a:schemeClr val="bg1">
                    <a:lumMod val="50000"/>
                  </a:schemeClr>
                </a:solidFill>
              </a:rPr>
              <a:t>号同学选修课程的平均成绩。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altLang="zh-CN" sz="1778" dirty="0" err="1">
                <a:solidFill>
                  <a:schemeClr val="bg1">
                    <a:lumMod val="50000"/>
                  </a:schemeClr>
                </a:solidFill>
              </a:rPr>
              <a:t>avg</a:t>
            </a:r>
            <a:r>
              <a:rPr lang="en-US" altLang="zh-CN" sz="1778" baseline="-25000" dirty="0" err="1">
                <a:solidFill>
                  <a:schemeClr val="bg1">
                    <a:lumMod val="50000"/>
                  </a:schemeClr>
                </a:solidFill>
              </a:rPr>
              <a:t>SCORE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</a:t>
            </a:r>
            <a:r>
              <a:rPr lang="en-US" altLang="zh-CN" sz="1778" baseline="-25000" dirty="0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S# = ‘001’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(SC))</a:t>
            </a:r>
          </a:p>
          <a:p>
            <a:pPr marL="380996" indent="-317497" eaLnBrk="1" hangingPunct="1">
              <a:lnSpc>
                <a:spcPct val="130000"/>
              </a:lnSpc>
              <a:buSzPct val="60000"/>
              <a:defRPr/>
            </a:pPr>
            <a:r>
              <a:rPr lang="en-US" altLang="zh-CN" sz="2000" b="1" dirty="0"/>
              <a:t>count</a:t>
            </a:r>
            <a:r>
              <a:rPr lang="zh-CN" altLang="en-US" sz="2000" b="1" dirty="0"/>
              <a:t>：计数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sz="1778" dirty="0"/>
              <a:t>     </a:t>
            </a:r>
            <a:r>
              <a:rPr lang="zh-CN" altLang="en-US" sz="1778" dirty="0">
                <a:solidFill>
                  <a:schemeClr val="bg1">
                    <a:lumMod val="50000"/>
                  </a:schemeClr>
                </a:solidFill>
              </a:rPr>
              <a:t>求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001</a:t>
            </a:r>
            <a:r>
              <a:rPr lang="zh-CN" altLang="en-US" sz="1778" dirty="0">
                <a:solidFill>
                  <a:schemeClr val="bg1">
                    <a:lumMod val="50000"/>
                  </a:schemeClr>
                </a:solidFill>
              </a:rPr>
              <a:t>号同学选修的课程数：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778" dirty="0" err="1">
                <a:solidFill>
                  <a:schemeClr val="bg1">
                    <a:lumMod val="50000"/>
                  </a:schemeClr>
                </a:solidFill>
              </a:rPr>
              <a:t>count</a:t>
            </a:r>
            <a:r>
              <a:rPr lang="en-US" altLang="zh-CN" sz="1778" baseline="-25000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altLang="zh-CN" sz="1778" baseline="-25000" dirty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</a:t>
            </a:r>
            <a:r>
              <a:rPr lang="en-US" altLang="zh-CN" sz="1778" baseline="-25000" dirty="0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S# = ‘001’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(SC))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zh-CN" altLang="en-US" sz="1778" dirty="0">
                <a:solidFill>
                  <a:schemeClr val="bg1">
                    <a:lumMod val="50000"/>
                  </a:schemeClr>
                </a:solidFill>
              </a:rPr>
              <a:t>求任课老师的总数：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sz="1778" dirty="0" err="1">
                <a:solidFill>
                  <a:schemeClr val="bg1">
                    <a:lumMod val="50000"/>
                  </a:schemeClr>
                </a:solidFill>
              </a:rPr>
              <a:t>count</a:t>
            </a:r>
            <a:r>
              <a:rPr lang="en-US" altLang="zh-CN" sz="1778" baseline="-25000" dirty="0" err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1778" baseline="-25000" dirty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en-US" altLang="zh-CN" sz="1778" dirty="0">
                <a:solidFill>
                  <a:schemeClr val="bg1">
                    <a:lumMod val="50000"/>
                  </a:schemeClr>
                </a:solidFill>
              </a:rPr>
              <a:t>(PC)</a:t>
            </a:r>
          </a:p>
          <a:p>
            <a:pPr marL="380996" indent="-317497" eaLnBrk="1" hangingPunct="1">
              <a:lnSpc>
                <a:spcPct val="130000"/>
              </a:lnSpc>
              <a:buSzPct val="60000"/>
              <a:defRPr/>
            </a:pPr>
            <a:r>
              <a:rPr lang="en-US" altLang="zh-CN" sz="2000" b="1" dirty="0"/>
              <a:t>max</a:t>
            </a:r>
            <a:r>
              <a:rPr lang="zh-CN" altLang="en-US" sz="2000" b="1" dirty="0"/>
              <a:t>：求最大值</a:t>
            </a:r>
          </a:p>
          <a:p>
            <a:pPr marL="380996" indent="-317497" eaLnBrk="1" hangingPunct="1">
              <a:lnSpc>
                <a:spcPct val="130000"/>
              </a:lnSpc>
              <a:buSzPct val="60000"/>
              <a:defRPr/>
            </a:pPr>
            <a:r>
              <a:rPr lang="en-US" altLang="zh-CN" sz="2000" b="1" dirty="0"/>
              <a:t>min</a:t>
            </a:r>
            <a:r>
              <a:rPr lang="zh-CN" altLang="en-US" sz="2000" b="1" dirty="0"/>
              <a:t>：求最小值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sz="1778" dirty="0"/>
              <a:t>     </a:t>
            </a:r>
            <a:r>
              <a:rPr lang="zh-CN" altLang="en-US" sz="1778" dirty="0">
                <a:solidFill>
                  <a:srgbClr val="FF0000"/>
                </a:solidFill>
              </a:rPr>
              <a:t>求学生选修数学的最高成绩：</a:t>
            </a:r>
            <a:r>
              <a:rPr lang="en-US" altLang="zh-CN" sz="1778" dirty="0">
                <a:solidFill>
                  <a:srgbClr val="FF0000"/>
                </a:solidFill>
                <a:sym typeface="Symbol" pitchFamily="18" charset="2"/>
              </a:rPr>
              <a:t>  </a:t>
            </a:r>
            <a:r>
              <a:rPr lang="en-US" altLang="zh-CN" sz="1778" dirty="0" err="1">
                <a:solidFill>
                  <a:srgbClr val="FF0000"/>
                </a:solidFill>
                <a:sym typeface="Symbol" pitchFamily="18" charset="2"/>
              </a:rPr>
              <a:t>max</a:t>
            </a:r>
            <a:r>
              <a:rPr lang="en-US" altLang="zh-CN" sz="1778" baseline="-25000" dirty="0" err="1">
                <a:solidFill>
                  <a:srgbClr val="FF0000"/>
                </a:solidFill>
                <a:sym typeface="Symbol" pitchFamily="18" charset="2"/>
              </a:rPr>
              <a:t>SCORE</a:t>
            </a:r>
            <a:r>
              <a:rPr lang="en-US" altLang="zh-CN" sz="1778" dirty="0">
                <a:solidFill>
                  <a:srgbClr val="FF0000"/>
                </a:solidFill>
                <a:sym typeface="Symbol" pitchFamily="18" charset="2"/>
              </a:rPr>
              <a:t>(</a:t>
            </a:r>
            <a:r>
              <a:rPr lang="en-US" altLang="zh-CN" sz="1778" baseline="-25000" dirty="0" err="1">
                <a:solidFill>
                  <a:srgbClr val="FF0000"/>
                </a:solidFill>
                <a:sym typeface="Symbol" pitchFamily="18" charset="2"/>
              </a:rPr>
              <a:t>CName</a:t>
            </a:r>
            <a:r>
              <a:rPr lang="en-US" altLang="zh-CN" sz="1778" baseline="-25000" dirty="0">
                <a:solidFill>
                  <a:srgbClr val="FF0000"/>
                </a:solidFill>
                <a:sym typeface="Symbol" pitchFamily="18" charset="2"/>
              </a:rPr>
              <a:t> = ‘</a:t>
            </a:r>
            <a:r>
              <a:rPr lang="zh-CN" altLang="en-US" sz="1778" baseline="-25000" dirty="0">
                <a:solidFill>
                  <a:srgbClr val="FF0000"/>
                </a:solidFill>
                <a:sym typeface="Symbol" pitchFamily="18" charset="2"/>
              </a:rPr>
              <a:t>数学’</a:t>
            </a:r>
            <a:r>
              <a:rPr lang="en-US" altLang="zh-CN" sz="1778" dirty="0">
                <a:solidFill>
                  <a:srgbClr val="FF0000"/>
                </a:solidFill>
                <a:sym typeface="Symbol" pitchFamily="18" charset="2"/>
              </a:rPr>
              <a:t>(Course)    SC))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 rot="5400000">
            <a:off x="7847754" y="4329980"/>
            <a:ext cx="160513" cy="239889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</p:spTree>
  </p:cSld>
  <p:clrMapOvr>
    <a:masterClrMapping/>
  </p:clrMapOvr>
  <p:transition advTm="109595"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聚集函数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132824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>
                <a:highlight>
                  <a:srgbClr val="FFFF00"/>
                </a:highlight>
                <a:sym typeface="Symbol" pitchFamily="18" charset="2"/>
              </a:rPr>
              <a:t>分组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sym typeface="Symbol" pitchFamily="18" charset="2"/>
              </a:rPr>
              <a:t>将一个元组集合分为若干个组，在每个分组上使用聚集函数。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baseline="-25000" dirty="0">
                <a:solidFill>
                  <a:schemeClr val="tx1"/>
                </a:solidFill>
                <a:highlight>
                  <a:srgbClr val="FFFF00"/>
                </a:highlight>
                <a:sym typeface="Symbol" pitchFamily="18" charset="2"/>
              </a:rPr>
              <a:t>属性下标 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sym typeface="Symbol" pitchFamily="18" charset="2"/>
              </a:rPr>
              <a:t>G  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sym typeface="Symbol" pitchFamily="18" charset="2"/>
              </a:rPr>
              <a:t>聚集函数</a:t>
            </a:r>
            <a:r>
              <a:rPr lang="zh-CN" altLang="en-US" baseline="-25000" dirty="0">
                <a:solidFill>
                  <a:schemeClr val="tx1"/>
                </a:solidFill>
                <a:highlight>
                  <a:srgbClr val="FFFF00"/>
                </a:highlight>
                <a:sym typeface="Symbol" pitchFamily="18" charset="2"/>
              </a:rPr>
              <a:t>属性下标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sym typeface="Symbol" pitchFamily="18" charset="2"/>
              </a:rPr>
              <a:t>（关系）</a:t>
            </a:r>
          </a:p>
        </p:txBody>
      </p:sp>
      <p:sp>
        <p:nvSpPr>
          <p:cNvPr id="2" name="线形标注 2 1"/>
          <p:cNvSpPr/>
          <p:nvPr/>
        </p:nvSpPr>
        <p:spPr>
          <a:xfrm>
            <a:off x="1568098" y="2885723"/>
            <a:ext cx="2562930" cy="763865"/>
          </a:xfrm>
          <a:prstGeom prst="borderCallout2">
            <a:avLst>
              <a:gd name="adj1" fmla="val -2239"/>
              <a:gd name="adj2" fmla="val 50199"/>
              <a:gd name="adj3" fmla="val -57946"/>
              <a:gd name="adj4" fmla="val 45542"/>
              <a:gd name="adj5" fmla="val -100016"/>
              <a:gd name="adj6" fmla="val 21869"/>
            </a:avLst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defRPr/>
            </a:pPr>
            <a:r>
              <a:rPr kumimoji="1" lang="zh-CN" altLang="en-US" sz="2222" baseline="-200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按此属性上的值对关系分组</a:t>
            </a:r>
            <a:endParaRPr lang="zh-CN" altLang="en-US" sz="4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线形标注 2 6"/>
          <p:cNvSpPr/>
          <p:nvPr/>
        </p:nvSpPr>
        <p:spPr>
          <a:xfrm>
            <a:off x="4527904" y="2878667"/>
            <a:ext cx="2562930" cy="763864"/>
          </a:xfrm>
          <a:prstGeom prst="borderCallout2">
            <a:avLst>
              <a:gd name="adj1" fmla="val -2239"/>
              <a:gd name="adj2" fmla="val 50199"/>
              <a:gd name="adj3" fmla="val -54711"/>
              <a:gd name="adj4" fmla="val 43826"/>
              <a:gd name="adj5" fmla="val -96695"/>
              <a:gd name="adj6" fmla="val -21804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60000"/>
              </a:spcBef>
              <a:defRPr/>
            </a:pPr>
            <a:r>
              <a:rPr kumimoji="1" lang="zh-CN" altLang="en-US" sz="2222" baseline="-2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对此属性在每个分组上运用聚集函数</a:t>
            </a:r>
          </a:p>
        </p:txBody>
      </p:sp>
    </p:spTree>
  </p:cSld>
  <p:clrMapOvr>
    <a:masterClrMapping/>
  </p:clrMapOvr>
  <p:transition advTm="109595"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>
            <a:extLst>
              <a:ext uri="{FF2B5EF4-FFF2-40B4-BE49-F238E27FC236}">
                <a16:creationId xmlns:a16="http://schemas.microsoft.com/office/drawing/2014/main" id="{82450C77-8EDB-489D-A835-C675C900A597}"/>
              </a:ext>
            </a:extLst>
          </p:cNvPr>
          <p:cNvSpPr/>
          <p:nvPr/>
        </p:nvSpPr>
        <p:spPr>
          <a:xfrm>
            <a:off x="5165010" y="794128"/>
            <a:ext cx="5019684" cy="49186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zh-CN" altLang="en-US" sz="1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0D3F24-1A98-409D-8C2F-50324260C9A4}"/>
              </a:ext>
            </a:extLst>
          </p:cNvPr>
          <p:cNvSpPr/>
          <p:nvPr/>
        </p:nvSpPr>
        <p:spPr>
          <a:xfrm>
            <a:off x="0" y="796395"/>
            <a:ext cx="5104693" cy="4918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zh-CN" altLang="en-US" sz="1800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分组和聚集函数</a:t>
            </a:r>
          </a:p>
        </p:txBody>
      </p:sp>
      <p:sp>
        <p:nvSpPr>
          <p:cNvPr id="562267" name="Rectangle 91"/>
          <p:cNvSpPr>
            <a:spLocks noChangeArrowheads="1"/>
          </p:cNvSpPr>
          <p:nvPr/>
        </p:nvSpPr>
        <p:spPr bwMode="auto">
          <a:xfrm>
            <a:off x="1606889" y="5050425"/>
            <a:ext cx="2073901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667" dirty="0">
                <a:latin typeface="Tahoma" panose="020B0604030504040204" pitchFamily="34" charset="0"/>
                <a:ea typeface="华文行楷" panose="02010800040101010101" pitchFamily="2" charset="-122"/>
              </a:rPr>
              <a:t>group by S#</a:t>
            </a:r>
          </a:p>
        </p:txBody>
      </p:sp>
      <p:sp>
        <p:nvSpPr>
          <p:cNvPr id="562268" name="Rectangle 92"/>
          <p:cNvSpPr>
            <a:spLocks noChangeArrowheads="1"/>
          </p:cNvSpPr>
          <p:nvPr/>
        </p:nvSpPr>
        <p:spPr bwMode="auto">
          <a:xfrm>
            <a:off x="6165732" y="5061478"/>
            <a:ext cx="208832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667">
                <a:latin typeface="Tahoma" panose="020B0604030504040204" pitchFamily="34" charset="0"/>
                <a:ea typeface="华文行楷" panose="02010800040101010101" pitchFamily="2" charset="-122"/>
              </a:rPr>
              <a:t>group by C#</a:t>
            </a:r>
          </a:p>
        </p:txBody>
      </p:sp>
      <p:sp>
        <p:nvSpPr>
          <p:cNvPr id="79891" name="Rectangle 45"/>
          <p:cNvSpPr>
            <a:spLocks noChangeArrowheads="1"/>
          </p:cNvSpPr>
          <p:nvPr/>
        </p:nvSpPr>
        <p:spPr bwMode="auto">
          <a:xfrm>
            <a:off x="7447137" y="4524844"/>
            <a:ext cx="874889" cy="42198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88</a:t>
            </a:r>
          </a:p>
        </p:txBody>
      </p:sp>
      <p:sp>
        <p:nvSpPr>
          <p:cNvPr id="79892" name="Rectangle 46"/>
          <p:cNvSpPr>
            <a:spLocks noChangeArrowheads="1"/>
          </p:cNvSpPr>
          <p:nvPr/>
        </p:nvSpPr>
        <p:spPr bwMode="auto">
          <a:xfrm>
            <a:off x="6572249" y="4524844"/>
            <a:ext cx="874889" cy="42198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c3</a:t>
            </a:r>
          </a:p>
        </p:txBody>
      </p:sp>
      <p:sp>
        <p:nvSpPr>
          <p:cNvPr id="79893" name="Rectangle 47"/>
          <p:cNvSpPr>
            <a:spLocks noChangeArrowheads="1"/>
          </p:cNvSpPr>
          <p:nvPr/>
        </p:nvSpPr>
        <p:spPr bwMode="auto">
          <a:xfrm>
            <a:off x="5697360" y="4524844"/>
            <a:ext cx="874889" cy="42198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s3</a:t>
            </a:r>
          </a:p>
        </p:txBody>
      </p:sp>
      <p:sp>
        <p:nvSpPr>
          <p:cNvPr id="79894" name="Rectangle 48"/>
          <p:cNvSpPr>
            <a:spLocks noChangeArrowheads="1"/>
          </p:cNvSpPr>
          <p:nvPr/>
        </p:nvSpPr>
        <p:spPr bwMode="auto">
          <a:xfrm>
            <a:off x="7447137" y="4102862"/>
            <a:ext cx="874889" cy="421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00B0F0"/>
                </a:solidFill>
                <a:ea typeface="华文细黑" panose="02010600040101010101" pitchFamily="2" charset="-122"/>
              </a:rPr>
              <a:t>96</a:t>
            </a:r>
          </a:p>
        </p:txBody>
      </p:sp>
      <p:sp>
        <p:nvSpPr>
          <p:cNvPr id="79895" name="Rectangle 49"/>
          <p:cNvSpPr>
            <a:spLocks noChangeArrowheads="1"/>
          </p:cNvSpPr>
          <p:nvPr/>
        </p:nvSpPr>
        <p:spPr bwMode="auto">
          <a:xfrm>
            <a:off x="6572249" y="4102862"/>
            <a:ext cx="874889" cy="421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00B0F0"/>
                </a:solidFill>
                <a:ea typeface="华文细黑" panose="02010600040101010101" pitchFamily="2" charset="-122"/>
              </a:rPr>
              <a:t>c2</a:t>
            </a:r>
          </a:p>
        </p:txBody>
      </p:sp>
      <p:sp>
        <p:nvSpPr>
          <p:cNvPr id="79896" name="Rectangle 50"/>
          <p:cNvSpPr>
            <a:spLocks noChangeArrowheads="1"/>
          </p:cNvSpPr>
          <p:nvPr/>
        </p:nvSpPr>
        <p:spPr bwMode="auto">
          <a:xfrm>
            <a:off x="5697360" y="4102862"/>
            <a:ext cx="874889" cy="421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00B0F0"/>
                </a:solidFill>
                <a:ea typeface="华文细黑" panose="02010600040101010101" pitchFamily="2" charset="-122"/>
              </a:rPr>
              <a:t>s3</a:t>
            </a:r>
          </a:p>
        </p:txBody>
      </p:sp>
      <p:sp>
        <p:nvSpPr>
          <p:cNvPr id="79897" name="Rectangle 51"/>
          <p:cNvSpPr>
            <a:spLocks noChangeArrowheads="1"/>
          </p:cNvSpPr>
          <p:nvPr/>
        </p:nvSpPr>
        <p:spPr bwMode="auto">
          <a:xfrm>
            <a:off x="7447137" y="3680879"/>
            <a:ext cx="874889" cy="421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00B0F0"/>
                </a:solidFill>
                <a:ea typeface="华文细黑" panose="02010600040101010101" pitchFamily="2" charset="-122"/>
              </a:rPr>
              <a:t>90</a:t>
            </a:r>
          </a:p>
        </p:txBody>
      </p:sp>
      <p:sp>
        <p:nvSpPr>
          <p:cNvPr id="79898" name="Rectangle 52"/>
          <p:cNvSpPr>
            <a:spLocks noChangeArrowheads="1"/>
          </p:cNvSpPr>
          <p:nvPr/>
        </p:nvSpPr>
        <p:spPr bwMode="auto">
          <a:xfrm>
            <a:off x="6572249" y="3680879"/>
            <a:ext cx="874889" cy="421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00B0F0"/>
                </a:solidFill>
                <a:ea typeface="华文细黑" panose="02010600040101010101" pitchFamily="2" charset="-122"/>
              </a:rPr>
              <a:t>c2</a:t>
            </a:r>
          </a:p>
        </p:txBody>
      </p:sp>
      <p:sp>
        <p:nvSpPr>
          <p:cNvPr id="79899" name="Rectangle 53"/>
          <p:cNvSpPr>
            <a:spLocks noChangeArrowheads="1"/>
          </p:cNvSpPr>
          <p:nvPr/>
        </p:nvSpPr>
        <p:spPr bwMode="auto">
          <a:xfrm>
            <a:off x="5697360" y="3680879"/>
            <a:ext cx="874889" cy="421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00B0F0"/>
                </a:solidFill>
                <a:ea typeface="华文细黑" panose="02010600040101010101" pitchFamily="2" charset="-122"/>
              </a:rPr>
              <a:t>s2</a:t>
            </a:r>
          </a:p>
        </p:txBody>
      </p:sp>
      <p:sp>
        <p:nvSpPr>
          <p:cNvPr id="79900" name="Rectangle 54"/>
          <p:cNvSpPr>
            <a:spLocks noChangeArrowheads="1"/>
          </p:cNvSpPr>
          <p:nvPr/>
        </p:nvSpPr>
        <p:spPr bwMode="auto">
          <a:xfrm>
            <a:off x="7447137" y="3258897"/>
            <a:ext cx="874889" cy="421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80</a:t>
            </a:r>
          </a:p>
        </p:txBody>
      </p:sp>
      <p:sp>
        <p:nvSpPr>
          <p:cNvPr id="79901" name="Rectangle 55"/>
          <p:cNvSpPr>
            <a:spLocks noChangeArrowheads="1"/>
          </p:cNvSpPr>
          <p:nvPr/>
        </p:nvSpPr>
        <p:spPr bwMode="auto">
          <a:xfrm>
            <a:off x="6572249" y="3258897"/>
            <a:ext cx="874889" cy="421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c1</a:t>
            </a:r>
          </a:p>
        </p:txBody>
      </p:sp>
      <p:sp>
        <p:nvSpPr>
          <p:cNvPr id="79902" name="Rectangle 56"/>
          <p:cNvSpPr>
            <a:spLocks noChangeArrowheads="1"/>
          </p:cNvSpPr>
          <p:nvPr/>
        </p:nvSpPr>
        <p:spPr bwMode="auto">
          <a:xfrm>
            <a:off x="5697360" y="3258897"/>
            <a:ext cx="874889" cy="421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s2</a:t>
            </a:r>
          </a:p>
        </p:txBody>
      </p:sp>
      <p:sp>
        <p:nvSpPr>
          <p:cNvPr id="79903" name="Rectangle 57"/>
          <p:cNvSpPr>
            <a:spLocks noChangeArrowheads="1"/>
          </p:cNvSpPr>
          <p:nvPr/>
        </p:nvSpPr>
        <p:spPr bwMode="auto">
          <a:xfrm>
            <a:off x="7447137" y="2836915"/>
            <a:ext cx="874889" cy="42198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96</a:t>
            </a:r>
          </a:p>
        </p:txBody>
      </p:sp>
      <p:sp>
        <p:nvSpPr>
          <p:cNvPr id="79904" name="Rectangle 58"/>
          <p:cNvSpPr>
            <a:spLocks noChangeArrowheads="1"/>
          </p:cNvSpPr>
          <p:nvPr/>
        </p:nvSpPr>
        <p:spPr bwMode="auto">
          <a:xfrm>
            <a:off x="6572249" y="2836915"/>
            <a:ext cx="874889" cy="42198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c3</a:t>
            </a:r>
          </a:p>
        </p:txBody>
      </p:sp>
      <p:sp>
        <p:nvSpPr>
          <p:cNvPr id="79905" name="Rectangle 59"/>
          <p:cNvSpPr>
            <a:spLocks noChangeArrowheads="1"/>
          </p:cNvSpPr>
          <p:nvPr/>
        </p:nvSpPr>
        <p:spPr bwMode="auto">
          <a:xfrm>
            <a:off x="5697360" y="2836915"/>
            <a:ext cx="874889" cy="42198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s1</a:t>
            </a:r>
          </a:p>
        </p:txBody>
      </p:sp>
      <p:sp>
        <p:nvSpPr>
          <p:cNvPr id="79906" name="Rectangle 60"/>
          <p:cNvSpPr>
            <a:spLocks noChangeArrowheads="1"/>
          </p:cNvSpPr>
          <p:nvPr/>
        </p:nvSpPr>
        <p:spPr bwMode="auto">
          <a:xfrm>
            <a:off x="7447137" y="2414933"/>
            <a:ext cx="874889" cy="421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00B0F0"/>
                </a:solidFill>
                <a:ea typeface="华文细黑" panose="02010600040101010101" pitchFamily="2" charset="-122"/>
              </a:rPr>
              <a:t>90</a:t>
            </a:r>
          </a:p>
        </p:txBody>
      </p:sp>
      <p:sp>
        <p:nvSpPr>
          <p:cNvPr id="79907" name="Rectangle 61"/>
          <p:cNvSpPr>
            <a:spLocks noChangeArrowheads="1"/>
          </p:cNvSpPr>
          <p:nvPr/>
        </p:nvSpPr>
        <p:spPr bwMode="auto">
          <a:xfrm>
            <a:off x="6572249" y="2414933"/>
            <a:ext cx="874889" cy="421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00B0F0"/>
                </a:solidFill>
                <a:ea typeface="华文细黑" panose="02010600040101010101" pitchFamily="2" charset="-122"/>
              </a:rPr>
              <a:t>c2</a:t>
            </a:r>
          </a:p>
        </p:txBody>
      </p:sp>
      <p:sp>
        <p:nvSpPr>
          <p:cNvPr id="79908" name="Rectangle 62"/>
          <p:cNvSpPr>
            <a:spLocks noChangeArrowheads="1"/>
          </p:cNvSpPr>
          <p:nvPr/>
        </p:nvSpPr>
        <p:spPr bwMode="auto">
          <a:xfrm>
            <a:off x="5697360" y="2414933"/>
            <a:ext cx="874889" cy="421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00B0F0"/>
                </a:solidFill>
                <a:ea typeface="华文细黑" panose="02010600040101010101" pitchFamily="2" charset="-122"/>
              </a:rPr>
              <a:t>s1</a:t>
            </a:r>
          </a:p>
        </p:txBody>
      </p:sp>
      <p:sp>
        <p:nvSpPr>
          <p:cNvPr id="79909" name="Rectangle 63"/>
          <p:cNvSpPr>
            <a:spLocks noChangeArrowheads="1"/>
          </p:cNvSpPr>
          <p:nvPr/>
        </p:nvSpPr>
        <p:spPr bwMode="auto">
          <a:xfrm>
            <a:off x="7447137" y="1992950"/>
            <a:ext cx="874889" cy="421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84</a:t>
            </a:r>
          </a:p>
        </p:txBody>
      </p:sp>
      <p:sp>
        <p:nvSpPr>
          <p:cNvPr id="79910" name="Rectangle 64"/>
          <p:cNvSpPr>
            <a:spLocks noChangeArrowheads="1"/>
          </p:cNvSpPr>
          <p:nvPr/>
        </p:nvSpPr>
        <p:spPr bwMode="auto">
          <a:xfrm>
            <a:off x="6572249" y="1992950"/>
            <a:ext cx="874889" cy="421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c1</a:t>
            </a:r>
          </a:p>
        </p:txBody>
      </p:sp>
      <p:sp>
        <p:nvSpPr>
          <p:cNvPr id="79911" name="Rectangle 65"/>
          <p:cNvSpPr>
            <a:spLocks noChangeArrowheads="1"/>
          </p:cNvSpPr>
          <p:nvPr/>
        </p:nvSpPr>
        <p:spPr bwMode="auto">
          <a:xfrm>
            <a:off x="5697360" y="1992950"/>
            <a:ext cx="874889" cy="421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s1</a:t>
            </a:r>
          </a:p>
        </p:txBody>
      </p:sp>
      <p:sp>
        <p:nvSpPr>
          <p:cNvPr id="79912" name="Rectangle 66"/>
          <p:cNvSpPr>
            <a:spLocks noChangeArrowheads="1"/>
          </p:cNvSpPr>
          <p:nvPr/>
        </p:nvSpPr>
        <p:spPr bwMode="auto">
          <a:xfrm>
            <a:off x="7447137" y="1570968"/>
            <a:ext cx="874889" cy="42198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G</a:t>
            </a:r>
          </a:p>
        </p:txBody>
      </p:sp>
      <p:sp>
        <p:nvSpPr>
          <p:cNvPr id="79913" name="Rectangle 67"/>
          <p:cNvSpPr>
            <a:spLocks noChangeArrowheads="1"/>
          </p:cNvSpPr>
          <p:nvPr/>
        </p:nvSpPr>
        <p:spPr bwMode="auto">
          <a:xfrm>
            <a:off x="6572249" y="1570968"/>
            <a:ext cx="874889" cy="42198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C#</a:t>
            </a:r>
          </a:p>
        </p:txBody>
      </p:sp>
      <p:sp>
        <p:nvSpPr>
          <p:cNvPr id="79914" name="Rectangle 68"/>
          <p:cNvSpPr>
            <a:spLocks noChangeArrowheads="1"/>
          </p:cNvSpPr>
          <p:nvPr/>
        </p:nvSpPr>
        <p:spPr bwMode="auto">
          <a:xfrm>
            <a:off x="5697360" y="1570968"/>
            <a:ext cx="874889" cy="42198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S#</a:t>
            </a:r>
          </a:p>
        </p:txBody>
      </p:sp>
      <p:sp>
        <p:nvSpPr>
          <p:cNvPr id="79915" name="Line 69"/>
          <p:cNvSpPr>
            <a:spLocks noChangeShapeType="1"/>
          </p:cNvSpPr>
          <p:nvPr/>
        </p:nvSpPr>
        <p:spPr bwMode="auto">
          <a:xfrm>
            <a:off x="5697360" y="1570968"/>
            <a:ext cx="2624666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16" name="Line 70"/>
          <p:cNvSpPr>
            <a:spLocks noChangeShapeType="1"/>
          </p:cNvSpPr>
          <p:nvPr/>
        </p:nvSpPr>
        <p:spPr bwMode="auto">
          <a:xfrm>
            <a:off x="5697360" y="1992950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FF0000"/>
              </a:solidFill>
            </a:endParaRPr>
          </a:p>
        </p:txBody>
      </p:sp>
      <p:sp>
        <p:nvSpPr>
          <p:cNvPr id="79917" name="Line 71"/>
          <p:cNvSpPr>
            <a:spLocks noChangeShapeType="1"/>
          </p:cNvSpPr>
          <p:nvPr/>
        </p:nvSpPr>
        <p:spPr bwMode="auto">
          <a:xfrm>
            <a:off x="5697360" y="2414933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00B0F0"/>
              </a:solidFill>
            </a:endParaRPr>
          </a:p>
        </p:txBody>
      </p:sp>
      <p:sp>
        <p:nvSpPr>
          <p:cNvPr id="79918" name="Line 72"/>
          <p:cNvSpPr>
            <a:spLocks noChangeShapeType="1"/>
          </p:cNvSpPr>
          <p:nvPr/>
        </p:nvSpPr>
        <p:spPr bwMode="auto">
          <a:xfrm>
            <a:off x="5697360" y="2836915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00B0F0"/>
              </a:solidFill>
            </a:endParaRPr>
          </a:p>
        </p:txBody>
      </p:sp>
      <p:sp>
        <p:nvSpPr>
          <p:cNvPr id="79919" name="Line 73"/>
          <p:cNvSpPr>
            <a:spLocks noChangeShapeType="1"/>
          </p:cNvSpPr>
          <p:nvPr/>
        </p:nvSpPr>
        <p:spPr bwMode="auto">
          <a:xfrm>
            <a:off x="5697360" y="3258897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FF0000"/>
              </a:solidFill>
            </a:endParaRPr>
          </a:p>
        </p:txBody>
      </p:sp>
      <p:sp>
        <p:nvSpPr>
          <p:cNvPr id="79920" name="Line 74"/>
          <p:cNvSpPr>
            <a:spLocks noChangeShapeType="1"/>
          </p:cNvSpPr>
          <p:nvPr/>
        </p:nvSpPr>
        <p:spPr bwMode="auto">
          <a:xfrm>
            <a:off x="5697360" y="3680879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00B0F0"/>
              </a:solidFill>
            </a:endParaRPr>
          </a:p>
        </p:txBody>
      </p:sp>
      <p:sp>
        <p:nvSpPr>
          <p:cNvPr id="79921" name="Line 75"/>
          <p:cNvSpPr>
            <a:spLocks noChangeShapeType="1"/>
          </p:cNvSpPr>
          <p:nvPr/>
        </p:nvSpPr>
        <p:spPr bwMode="auto">
          <a:xfrm>
            <a:off x="5697360" y="4102862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00B0F0"/>
              </a:solidFill>
            </a:endParaRPr>
          </a:p>
        </p:txBody>
      </p:sp>
      <p:sp>
        <p:nvSpPr>
          <p:cNvPr id="79922" name="Line 76"/>
          <p:cNvSpPr>
            <a:spLocks noChangeShapeType="1"/>
          </p:cNvSpPr>
          <p:nvPr/>
        </p:nvSpPr>
        <p:spPr bwMode="auto">
          <a:xfrm>
            <a:off x="5697360" y="4524844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00B0F0"/>
              </a:solidFill>
            </a:endParaRPr>
          </a:p>
        </p:txBody>
      </p:sp>
      <p:sp>
        <p:nvSpPr>
          <p:cNvPr id="79923" name="Line 77"/>
          <p:cNvSpPr>
            <a:spLocks noChangeShapeType="1"/>
          </p:cNvSpPr>
          <p:nvPr/>
        </p:nvSpPr>
        <p:spPr bwMode="auto">
          <a:xfrm>
            <a:off x="5697360" y="4946826"/>
            <a:ext cx="2624666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24" name="Line 78"/>
          <p:cNvSpPr>
            <a:spLocks noChangeShapeType="1"/>
          </p:cNvSpPr>
          <p:nvPr/>
        </p:nvSpPr>
        <p:spPr bwMode="auto">
          <a:xfrm>
            <a:off x="5697360" y="1570968"/>
            <a:ext cx="0" cy="3375858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25" name="Line 79"/>
          <p:cNvSpPr>
            <a:spLocks noChangeShapeType="1"/>
          </p:cNvSpPr>
          <p:nvPr/>
        </p:nvSpPr>
        <p:spPr bwMode="auto">
          <a:xfrm>
            <a:off x="6572249" y="1570968"/>
            <a:ext cx="0" cy="3375858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26" name="Line 80"/>
          <p:cNvSpPr>
            <a:spLocks noChangeShapeType="1"/>
          </p:cNvSpPr>
          <p:nvPr/>
        </p:nvSpPr>
        <p:spPr bwMode="auto">
          <a:xfrm>
            <a:off x="7447137" y="1570968"/>
            <a:ext cx="0" cy="3375858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27" name="Line 81"/>
          <p:cNvSpPr>
            <a:spLocks noChangeShapeType="1"/>
          </p:cNvSpPr>
          <p:nvPr/>
        </p:nvSpPr>
        <p:spPr bwMode="auto">
          <a:xfrm>
            <a:off x="8322026" y="1570968"/>
            <a:ext cx="0" cy="3375858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880" name="Line 82"/>
          <p:cNvSpPr>
            <a:spLocks noChangeShapeType="1"/>
          </p:cNvSpPr>
          <p:nvPr/>
        </p:nvSpPr>
        <p:spPr bwMode="auto">
          <a:xfrm flipV="1">
            <a:off x="8322027" y="2463453"/>
            <a:ext cx="592667" cy="1032166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881" name="Line 83"/>
          <p:cNvSpPr>
            <a:spLocks noChangeShapeType="1"/>
          </p:cNvSpPr>
          <p:nvPr/>
        </p:nvSpPr>
        <p:spPr bwMode="auto">
          <a:xfrm>
            <a:off x="8322027" y="2194385"/>
            <a:ext cx="592667" cy="28230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FF0000"/>
              </a:solidFill>
            </a:endParaRPr>
          </a:p>
        </p:txBody>
      </p:sp>
      <p:sp>
        <p:nvSpPr>
          <p:cNvPr id="79882" name="Line 84"/>
          <p:cNvSpPr>
            <a:spLocks noChangeShapeType="1"/>
          </p:cNvSpPr>
          <p:nvPr/>
        </p:nvSpPr>
        <p:spPr bwMode="auto">
          <a:xfrm flipV="1">
            <a:off x="8322027" y="4267538"/>
            <a:ext cx="508000" cy="494028"/>
          </a:xfrm>
          <a:prstGeom prst="line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883" name="Line 85"/>
          <p:cNvSpPr>
            <a:spLocks noChangeShapeType="1"/>
          </p:cNvSpPr>
          <p:nvPr/>
        </p:nvSpPr>
        <p:spPr bwMode="auto">
          <a:xfrm>
            <a:off x="8322027" y="3028057"/>
            <a:ext cx="508000" cy="1270358"/>
          </a:xfrm>
          <a:prstGeom prst="line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884" name="Line 86"/>
          <p:cNvSpPr>
            <a:spLocks noChangeShapeType="1"/>
          </p:cNvSpPr>
          <p:nvPr/>
        </p:nvSpPr>
        <p:spPr bwMode="auto">
          <a:xfrm flipV="1">
            <a:off x="8322027" y="3535318"/>
            <a:ext cx="592667" cy="776330"/>
          </a:xfrm>
          <a:prstGeom prst="line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885" name="Line 87"/>
          <p:cNvSpPr>
            <a:spLocks noChangeShapeType="1"/>
          </p:cNvSpPr>
          <p:nvPr/>
        </p:nvSpPr>
        <p:spPr bwMode="auto">
          <a:xfrm flipV="1">
            <a:off x="8322027" y="3535318"/>
            <a:ext cx="592667" cy="352877"/>
          </a:xfrm>
          <a:prstGeom prst="line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886" name="Line 88"/>
          <p:cNvSpPr>
            <a:spLocks noChangeShapeType="1"/>
          </p:cNvSpPr>
          <p:nvPr/>
        </p:nvSpPr>
        <p:spPr bwMode="auto">
          <a:xfrm>
            <a:off x="8322027" y="2631070"/>
            <a:ext cx="592667" cy="917480"/>
          </a:xfrm>
          <a:prstGeom prst="line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92175" name="Rectangle 90"/>
          <p:cNvSpPr>
            <a:spLocks noChangeArrowheads="1"/>
          </p:cNvSpPr>
          <p:nvPr/>
        </p:nvSpPr>
        <p:spPr bwMode="auto">
          <a:xfrm>
            <a:off x="5480402" y="878447"/>
            <a:ext cx="3725333" cy="4940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defTabSz="1014227" eaLnBrk="1" hangingPunct="1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222" dirty="0">
                <a:latin typeface="微软雅黑" pitchFamily="34" charset="-122"/>
                <a:ea typeface="微软雅黑" pitchFamily="34" charset="-122"/>
              </a:rPr>
              <a:t>列出每门课程的平均成绩</a:t>
            </a:r>
          </a:p>
        </p:txBody>
      </p:sp>
      <p:sp>
        <p:nvSpPr>
          <p:cNvPr id="79888" name="Text Box 96"/>
          <p:cNvSpPr txBox="1">
            <a:spLocks noChangeArrowheads="1"/>
          </p:cNvSpPr>
          <p:nvPr/>
        </p:nvSpPr>
        <p:spPr bwMode="auto">
          <a:xfrm>
            <a:off x="8909401" y="4029346"/>
            <a:ext cx="592667" cy="50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667">
                <a:latin typeface="Tahoma" panose="020B0604030504040204" pitchFamily="34" charset="0"/>
              </a:rPr>
              <a:t>92</a:t>
            </a:r>
          </a:p>
        </p:txBody>
      </p:sp>
      <p:sp>
        <p:nvSpPr>
          <p:cNvPr id="79889" name="Text Box 97"/>
          <p:cNvSpPr txBox="1">
            <a:spLocks noChangeArrowheads="1"/>
          </p:cNvSpPr>
          <p:nvPr/>
        </p:nvSpPr>
        <p:spPr bwMode="auto">
          <a:xfrm>
            <a:off x="8909401" y="3323591"/>
            <a:ext cx="592667" cy="50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667">
                <a:latin typeface="Tahoma" panose="020B0604030504040204" pitchFamily="34" charset="0"/>
              </a:rPr>
              <a:t>92</a:t>
            </a:r>
          </a:p>
        </p:txBody>
      </p:sp>
      <p:sp>
        <p:nvSpPr>
          <p:cNvPr id="79890" name="Text Box 98"/>
          <p:cNvSpPr txBox="1">
            <a:spLocks noChangeArrowheads="1"/>
          </p:cNvSpPr>
          <p:nvPr/>
        </p:nvSpPr>
        <p:spPr bwMode="auto">
          <a:xfrm>
            <a:off x="8909401" y="2264960"/>
            <a:ext cx="592667" cy="50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667" dirty="0">
                <a:solidFill>
                  <a:srgbClr val="FF0000"/>
                </a:solidFill>
                <a:latin typeface="Tahoma" panose="020B0604030504040204" pitchFamily="34" charset="0"/>
              </a:rPr>
              <a:t>82</a:t>
            </a:r>
          </a:p>
        </p:txBody>
      </p:sp>
      <p:sp>
        <p:nvSpPr>
          <p:cNvPr id="79936" name="Rectangle 4"/>
          <p:cNvSpPr>
            <a:spLocks noChangeArrowheads="1"/>
          </p:cNvSpPr>
          <p:nvPr/>
        </p:nvSpPr>
        <p:spPr bwMode="auto">
          <a:xfrm>
            <a:off x="3496028" y="4524873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88</a:t>
            </a:r>
          </a:p>
        </p:txBody>
      </p:sp>
      <p:sp>
        <p:nvSpPr>
          <p:cNvPr id="79937" name="Rectangle 5"/>
          <p:cNvSpPr>
            <a:spLocks noChangeArrowheads="1"/>
          </p:cNvSpPr>
          <p:nvPr/>
        </p:nvSpPr>
        <p:spPr bwMode="auto">
          <a:xfrm>
            <a:off x="2621140" y="4524873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c3</a:t>
            </a:r>
          </a:p>
        </p:txBody>
      </p:sp>
      <p:sp>
        <p:nvSpPr>
          <p:cNvPr id="79938" name="Rectangle 6"/>
          <p:cNvSpPr>
            <a:spLocks noChangeArrowheads="1"/>
          </p:cNvSpPr>
          <p:nvPr/>
        </p:nvSpPr>
        <p:spPr bwMode="auto">
          <a:xfrm>
            <a:off x="1746251" y="4524873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s3</a:t>
            </a:r>
          </a:p>
        </p:txBody>
      </p:sp>
      <p:sp>
        <p:nvSpPr>
          <p:cNvPr id="79939" name="Rectangle 7"/>
          <p:cNvSpPr>
            <a:spLocks noChangeArrowheads="1"/>
          </p:cNvSpPr>
          <p:nvPr/>
        </p:nvSpPr>
        <p:spPr bwMode="auto">
          <a:xfrm>
            <a:off x="3496028" y="4102920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96</a:t>
            </a:r>
          </a:p>
        </p:txBody>
      </p:sp>
      <p:sp>
        <p:nvSpPr>
          <p:cNvPr id="79940" name="Rectangle 8"/>
          <p:cNvSpPr>
            <a:spLocks noChangeArrowheads="1"/>
          </p:cNvSpPr>
          <p:nvPr/>
        </p:nvSpPr>
        <p:spPr bwMode="auto">
          <a:xfrm>
            <a:off x="2621140" y="4102920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c2</a:t>
            </a:r>
          </a:p>
        </p:txBody>
      </p:sp>
      <p:sp>
        <p:nvSpPr>
          <p:cNvPr id="79941" name="Rectangle 9"/>
          <p:cNvSpPr>
            <a:spLocks noChangeArrowheads="1"/>
          </p:cNvSpPr>
          <p:nvPr/>
        </p:nvSpPr>
        <p:spPr bwMode="auto">
          <a:xfrm>
            <a:off x="1746251" y="4102920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s3</a:t>
            </a:r>
          </a:p>
        </p:txBody>
      </p:sp>
      <p:sp>
        <p:nvSpPr>
          <p:cNvPr id="79942" name="Rectangle 10"/>
          <p:cNvSpPr>
            <a:spLocks noChangeArrowheads="1"/>
          </p:cNvSpPr>
          <p:nvPr/>
        </p:nvSpPr>
        <p:spPr bwMode="auto">
          <a:xfrm>
            <a:off x="3496028" y="3680967"/>
            <a:ext cx="874889" cy="42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>
                <a:solidFill>
                  <a:srgbClr val="36219F"/>
                </a:solidFill>
                <a:ea typeface="华文细黑" panose="02010600040101010101" pitchFamily="2" charset="-122"/>
              </a:rPr>
              <a:t>90</a:t>
            </a:r>
          </a:p>
        </p:txBody>
      </p:sp>
      <p:sp>
        <p:nvSpPr>
          <p:cNvPr id="79943" name="Rectangle 11"/>
          <p:cNvSpPr>
            <a:spLocks noChangeArrowheads="1"/>
          </p:cNvSpPr>
          <p:nvPr/>
        </p:nvSpPr>
        <p:spPr bwMode="auto">
          <a:xfrm>
            <a:off x="2621140" y="3680967"/>
            <a:ext cx="874889" cy="42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>
                <a:solidFill>
                  <a:srgbClr val="36219F"/>
                </a:solidFill>
                <a:ea typeface="华文细黑" panose="02010600040101010101" pitchFamily="2" charset="-122"/>
              </a:rPr>
              <a:t>c2</a:t>
            </a:r>
          </a:p>
        </p:txBody>
      </p:sp>
      <p:sp>
        <p:nvSpPr>
          <p:cNvPr id="79944" name="Rectangle 12"/>
          <p:cNvSpPr>
            <a:spLocks noChangeArrowheads="1"/>
          </p:cNvSpPr>
          <p:nvPr/>
        </p:nvSpPr>
        <p:spPr bwMode="auto">
          <a:xfrm>
            <a:off x="1746251" y="3680967"/>
            <a:ext cx="874889" cy="42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>
                <a:solidFill>
                  <a:srgbClr val="36219F"/>
                </a:solidFill>
                <a:ea typeface="华文细黑" panose="02010600040101010101" pitchFamily="2" charset="-122"/>
              </a:rPr>
              <a:t>s2</a:t>
            </a:r>
          </a:p>
        </p:txBody>
      </p:sp>
      <p:sp>
        <p:nvSpPr>
          <p:cNvPr id="79945" name="Rectangle 13"/>
          <p:cNvSpPr>
            <a:spLocks noChangeArrowheads="1"/>
          </p:cNvSpPr>
          <p:nvPr/>
        </p:nvSpPr>
        <p:spPr bwMode="auto">
          <a:xfrm>
            <a:off x="3496028" y="3259014"/>
            <a:ext cx="874889" cy="42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>
                <a:solidFill>
                  <a:srgbClr val="36219F"/>
                </a:solidFill>
                <a:ea typeface="华文细黑" panose="02010600040101010101" pitchFamily="2" charset="-122"/>
              </a:rPr>
              <a:t>80</a:t>
            </a:r>
          </a:p>
        </p:txBody>
      </p:sp>
      <p:sp>
        <p:nvSpPr>
          <p:cNvPr id="79946" name="Rectangle 14"/>
          <p:cNvSpPr>
            <a:spLocks noChangeArrowheads="1"/>
          </p:cNvSpPr>
          <p:nvPr/>
        </p:nvSpPr>
        <p:spPr bwMode="auto">
          <a:xfrm>
            <a:off x="2621140" y="3259014"/>
            <a:ext cx="874889" cy="42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>
                <a:solidFill>
                  <a:srgbClr val="36219F"/>
                </a:solidFill>
                <a:ea typeface="华文细黑" panose="02010600040101010101" pitchFamily="2" charset="-122"/>
              </a:rPr>
              <a:t>c1</a:t>
            </a:r>
          </a:p>
        </p:txBody>
      </p:sp>
      <p:sp>
        <p:nvSpPr>
          <p:cNvPr id="79947" name="Rectangle 15"/>
          <p:cNvSpPr>
            <a:spLocks noChangeArrowheads="1"/>
          </p:cNvSpPr>
          <p:nvPr/>
        </p:nvSpPr>
        <p:spPr bwMode="auto">
          <a:xfrm>
            <a:off x="1746251" y="3259014"/>
            <a:ext cx="874889" cy="42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36219F"/>
                </a:solidFill>
                <a:ea typeface="华文细黑" panose="02010600040101010101" pitchFamily="2" charset="-122"/>
              </a:rPr>
              <a:t>s2</a:t>
            </a:r>
          </a:p>
        </p:txBody>
      </p:sp>
      <p:sp>
        <p:nvSpPr>
          <p:cNvPr id="79948" name="Rectangle 16"/>
          <p:cNvSpPr>
            <a:spLocks noChangeArrowheads="1"/>
          </p:cNvSpPr>
          <p:nvPr/>
        </p:nvSpPr>
        <p:spPr bwMode="auto">
          <a:xfrm>
            <a:off x="3496028" y="2837060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96</a:t>
            </a:r>
          </a:p>
        </p:txBody>
      </p:sp>
      <p:sp>
        <p:nvSpPr>
          <p:cNvPr id="79949" name="Rectangle 17"/>
          <p:cNvSpPr>
            <a:spLocks noChangeArrowheads="1"/>
          </p:cNvSpPr>
          <p:nvPr/>
        </p:nvSpPr>
        <p:spPr bwMode="auto">
          <a:xfrm>
            <a:off x="2621140" y="2837060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c3</a:t>
            </a:r>
          </a:p>
        </p:txBody>
      </p:sp>
      <p:sp>
        <p:nvSpPr>
          <p:cNvPr id="79950" name="Rectangle 18"/>
          <p:cNvSpPr>
            <a:spLocks noChangeArrowheads="1"/>
          </p:cNvSpPr>
          <p:nvPr/>
        </p:nvSpPr>
        <p:spPr bwMode="auto">
          <a:xfrm>
            <a:off x="1746251" y="2837060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s1</a:t>
            </a:r>
          </a:p>
        </p:txBody>
      </p:sp>
      <p:sp>
        <p:nvSpPr>
          <p:cNvPr id="79951" name="Rectangle 19"/>
          <p:cNvSpPr>
            <a:spLocks noChangeArrowheads="1"/>
          </p:cNvSpPr>
          <p:nvPr/>
        </p:nvSpPr>
        <p:spPr bwMode="auto">
          <a:xfrm>
            <a:off x="3496028" y="2415107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90</a:t>
            </a:r>
          </a:p>
        </p:txBody>
      </p:sp>
      <p:sp>
        <p:nvSpPr>
          <p:cNvPr id="79952" name="Rectangle 20"/>
          <p:cNvSpPr>
            <a:spLocks noChangeArrowheads="1"/>
          </p:cNvSpPr>
          <p:nvPr/>
        </p:nvSpPr>
        <p:spPr bwMode="auto">
          <a:xfrm>
            <a:off x="2621140" y="2415107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c2</a:t>
            </a:r>
          </a:p>
        </p:txBody>
      </p:sp>
      <p:sp>
        <p:nvSpPr>
          <p:cNvPr id="79953" name="Rectangle 21"/>
          <p:cNvSpPr>
            <a:spLocks noChangeArrowheads="1"/>
          </p:cNvSpPr>
          <p:nvPr/>
        </p:nvSpPr>
        <p:spPr bwMode="auto">
          <a:xfrm>
            <a:off x="1746251" y="2415107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s1</a:t>
            </a:r>
          </a:p>
        </p:txBody>
      </p:sp>
      <p:sp>
        <p:nvSpPr>
          <p:cNvPr id="79954" name="Rectangle 22"/>
          <p:cNvSpPr>
            <a:spLocks noChangeArrowheads="1"/>
          </p:cNvSpPr>
          <p:nvPr/>
        </p:nvSpPr>
        <p:spPr bwMode="auto">
          <a:xfrm>
            <a:off x="3496028" y="1993154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84</a:t>
            </a:r>
          </a:p>
        </p:txBody>
      </p:sp>
      <p:sp>
        <p:nvSpPr>
          <p:cNvPr id="79955" name="Rectangle 23"/>
          <p:cNvSpPr>
            <a:spLocks noChangeArrowheads="1"/>
          </p:cNvSpPr>
          <p:nvPr/>
        </p:nvSpPr>
        <p:spPr bwMode="auto">
          <a:xfrm>
            <a:off x="2621140" y="1993154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c1</a:t>
            </a:r>
          </a:p>
        </p:txBody>
      </p:sp>
      <p:sp>
        <p:nvSpPr>
          <p:cNvPr id="79956" name="Rectangle 24"/>
          <p:cNvSpPr>
            <a:spLocks noChangeArrowheads="1"/>
          </p:cNvSpPr>
          <p:nvPr/>
        </p:nvSpPr>
        <p:spPr bwMode="auto">
          <a:xfrm>
            <a:off x="1746251" y="1993154"/>
            <a:ext cx="874889" cy="421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solidFill>
                  <a:srgbClr val="FF0000"/>
                </a:solidFill>
                <a:ea typeface="华文细黑" panose="02010600040101010101" pitchFamily="2" charset="-122"/>
              </a:rPr>
              <a:t>s1</a:t>
            </a:r>
          </a:p>
        </p:txBody>
      </p:sp>
      <p:sp>
        <p:nvSpPr>
          <p:cNvPr id="79957" name="Rectangle 25"/>
          <p:cNvSpPr>
            <a:spLocks noChangeArrowheads="1"/>
          </p:cNvSpPr>
          <p:nvPr/>
        </p:nvSpPr>
        <p:spPr bwMode="auto">
          <a:xfrm>
            <a:off x="3496028" y="1571201"/>
            <a:ext cx="874889" cy="42195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G</a:t>
            </a:r>
          </a:p>
        </p:txBody>
      </p:sp>
      <p:sp>
        <p:nvSpPr>
          <p:cNvPr id="79958" name="Rectangle 26"/>
          <p:cNvSpPr>
            <a:spLocks noChangeArrowheads="1"/>
          </p:cNvSpPr>
          <p:nvPr/>
        </p:nvSpPr>
        <p:spPr bwMode="auto">
          <a:xfrm>
            <a:off x="2621140" y="1571201"/>
            <a:ext cx="874889" cy="42195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C#</a:t>
            </a:r>
          </a:p>
        </p:txBody>
      </p:sp>
      <p:sp>
        <p:nvSpPr>
          <p:cNvPr id="79959" name="Rectangle 27"/>
          <p:cNvSpPr>
            <a:spLocks noChangeArrowheads="1"/>
          </p:cNvSpPr>
          <p:nvPr/>
        </p:nvSpPr>
        <p:spPr bwMode="auto">
          <a:xfrm>
            <a:off x="1746251" y="1571201"/>
            <a:ext cx="874889" cy="42195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anchor="ctr" anchorCtr="1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60000"/>
            </a:pPr>
            <a:r>
              <a:rPr lang="en-US" altLang="zh-CN" sz="2222" dirty="0">
                <a:ea typeface="华文细黑" panose="02010600040101010101" pitchFamily="2" charset="-122"/>
              </a:rPr>
              <a:t>S#</a:t>
            </a:r>
          </a:p>
        </p:txBody>
      </p:sp>
      <p:sp>
        <p:nvSpPr>
          <p:cNvPr id="79960" name="Line 28"/>
          <p:cNvSpPr>
            <a:spLocks noChangeShapeType="1"/>
          </p:cNvSpPr>
          <p:nvPr/>
        </p:nvSpPr>
        <p:spPr bwMode="auto">
          <a:xfrm>
            <a:off x="1746251" y="1571201"/>
            <a:ext cx="2624666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61" name="Line 29"/>
          <p:cNvSpPr>
            <a:spLocks noChangeShapeType="1"/>
          </p:cNvSpPr>
          <p:nvPr/>
        </p:nvSpPr>
        <p:spPr bwMode="auto">
          <a:xfrm>
            <a:off x="1746251" y="1993154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FF0000"/>
              </a:solidFill>
            </a:endParaRPr>
          </a:p>
        </p:txBody>
      </p:sp>
      <p:sp>
        <p:nvSpPr>
          <p:cNvPr id="79962" name="Line 30"/>
          <p:cNvSpPr>
            <a:spLocks noChangeShapeType="1"/>
          </p:cNvSpPr>
          <p:nvPr/>
        </p:nvSpPr>
        <p:spPr bwMode="auto">
          <a:xfrm>
            <a:off x="1746251" y="2415107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FF0000"/>
              </a:solidFill>
            </a:endParaRPr>
          </a:p>
        </p:txBody>
      </p:sp>
      <p:sp>
        <p:nvSpPr>
          <p:cNvPr id="79963" name="Line 31"/>
          <p:cNvSpPr>
            <a:spLocks noChangeShapeType="1"/>
          </p:cNvSpPr>
          <p:nvPr/>
        </p:nvSpPr>
        <p:spPr bwMode="auto">
          <a:xfrm>
            <a:off x="1746251" y="2837060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FF0000"/>
              </a:solidFill>
            </a:endParaRPr>
          </a:p>
        </p:txBody>
      </p:sp>
      <p:sp>
        <p:nvSpPr>
          <p:cNvPr id="79964" name="Line 32"/>
          <p:cNvSpPr>
            <a:spLocks noChangeShapeType="1"/>
          </p:cNvSpPr>
          <p:nvPr/>
        </p:nvSpPr>
        <p:spPr bwMode="auto">
          <a:xfrm>
            <a:off x="1746251" y="3259014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36219F"/>
              </a:solidFill>
            </a:endParaRPr>
          </a:p>
        </p:txBody>
      </p:sp>
      <p:sp>
        <p:nvSpPr>
          <p:cNvPr id="79965" name="Line 33"/>
          <p:cNvSpPr>
            <a:spLocks noChangeShapeType="1"/>
          </p:cNvSpPr>
          <p:nvPr/>
        </p:nvSpPr>
        <p:spPr bwMode="auto">
          <a:xfrm>
            <a:off x="1746251" y="3680967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36219F"/>
              </a:solidFill>
            </a:endParaRPr>
          </a:p>
        </p:txBody>
      </p:sp>
      <p:sp>
        <p:nvSpPr>
          <p:cNvPr id="79966" name="Line 34"/>
          <p:cNvSpPr>
            <a:spLocks noChangeShapeType="1"/>
          </p:cNvSpPr>
          <p:nvPr/>
        </p:nvSpPr>
        <p:spPr bwMode="auto">
          <a:xfrm>
            <a:off x="1746251" y="4102920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>
              <a:solidFill>
                <a:srgbClr val="36219F"/>
              </a:solidFill>
            </a:endParaRPr>
          </a:p>
        </p:txBody>
      </p:sp>
      <p:sp>
        <p:nvSpPr>
          <p:cNvPr id="79967" name="Line 35"/>
          <p:cNvSpPr>
            <a:spLocks noChangeShapeType="1"/>
          </p:cNvSpPr>
          <p:nvPr/>
        </p:nvSpPr>
        <p:spPr bwMode="auto">
          <a:xfrm>
            <a:off x="1746251" y="4524873"/>
            <a:ext cx="262466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68" name="Line 36"/>
          <p:cNvSpPr>
            <a:spLocks noChangeShapeType="1"/>
          </p:cNvSpPr>
          <p:nvPr/>
        </p:nvSpPr>
        <p:spPr bwMode="auto">
          <a:xfrm>
            <a:off x="1746251" y="4946826"/>
            <a:ext cx="2624666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69" name="Line 37"/>
          <p:cNvSpPr>
            <a:spLocks noChangeShapeType="1"/>
          </p:cNvSpPr>
          <p:nvPr/>
        </p:nvSpPr>
        <p:spPr bwMode="auto">
          <a:xfrm>
            <a:off x="1746251" y="1571201"/>
            <a:ext cx="0" cy="3375625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70" name="Line 38"/>
          <p:cNvSpPr>
            <a:spLocks noChangeShapeType="1"/>
          </p:cNvSpPr>
          <p:nvPr/>
        </p:nvSpPr>
        <p:spPr bwMode="auto">
          <a:xfrm>
            <a:off x="2621140" y="1571201"/>
            <a:ext cx="0" cy="33756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71" name="Line 39"/>
          <p:cNvSpPr>
            <a:spLocks noChangeShapeType="1"/>
          </p:cNvSpPr>
          <p:nvPr/>
        </p:nvSpPr>
        <p:spPr bwMode="auto">
          <a:xfrm>
            <a:off x="3496028" y="1571201"/>
            <a:ext cx="0" cy="33756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79972" name="Line 40"/>
          <p:cNvSpPr>
            <a:spLocks noChangeShapeType="1"/>
          </p:cNvSpPr>
          <p:nvPr/>
        </p:nvSpPr>
        <p:spPr bwMode="auto">
          <a:xfrm>
            <a:off x="4370917" y="1571201"/>
            <a:ext cx="0" cy="3375625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556"/>
          </a:p>
        </p:txBody>
      </p:sp>
      <p:sp>
        <p:nvSpPr>
          <p:cNvPr id="92220" name="Rectangle 89"/>
          <p:cNvSpPr>
            <a:spLocks noChangeArrowheads="1"/>
          </p:cNvSpPr>
          <p:nvPr/>
        </p:nvSpPr>
        <p:spPr bwMode="auto">
          <a:xfrm>
            <a:off x="740834" y="906662"/>
            <a:ext cx="3725333" cy="4939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defTabSz="1014227" eaLnBrk="1" hangingPunct="1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222" dirty="0">
                <a:latin typeface="微软雅黑" pitchFamily="34" charset="-122"/>
                <a:ea typeface="微软雅黑" pitchFamily="34" charset="-122"/>
              </a:rPr>
              <a:t>列出每个学生的平均成绩</a:t>
            </a:r>
          </a:p>
        </p:txBody>
      </p:sp>
      <p:sp>
        <p:nvSpPr>
          <p:cNvPr id="79933" name="Text Box 93"/>
          <p:cNvSpPr txBox="1">
            <a:spLocks noChangeArrowheads="1"/>
          </p:cNvSpPr>
          <p:nvPr/>
        </p:nvSpPr>
        <p:spPr bwMode="auto">
          <a:xfrm>
            <a:off x="553862" y="4285227"/>
            <a:ext cx="592667" cy="50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667" dirty="0">
                <a:latin typeface="Tahoma" panose="020B0604030504040204" pitchFamily="34" charset="0"/>
              </a:rPr>
              <a:t>92</a:t>
            </a:r>
          </a:p>
        </p:txBody>
      </p:sp>
      <p:sp>
        <p:nvSpPr>
          <p:cNvPr id="79934" name="Text Box 94"/>
          <p:cNvSpPr txBox="1">
            <a:spLocks noChangeArrowheads="1"/>
          </p:cNvSpPr>
          <p:nvPr/>
        </p:nvSpPr>
        <p:spPr bwMode="auto">
          <a:xfrm>
            <a:off x="560918" y="3439851"/>
            <a:ext cx="592667" cy="50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667" dirty="0">
                <a:solidFill>
                  <a:srgbClr val="36219F"/>
                </a:solidFill>
                <a:latin typeface="Tahoma" panose="020B0604030504040204" pitchFamily="34" charset="0"/>
              </a:rPr>
              <a:t>85</a:t>
            </a:r>
          </a:p>
        </p:txBody>
      </p:sp>
      <p:sp>
        <p:nvSpPr>
          <p:cNvPr id="79935" name="Text Box 95"/>
          <p:cNvSpPr txBox="1">
            <a:spLocks noChangeArrowheads="1"/>
          </p:cNvSpPr>
          <p:nvPr/>
        </p:nvSpPr>
        <p:spPr bwMode="auto">
          <a:xfrm>
            <a:off x="613834" y="2337186"/>
            <a:ext cx="592667" cy="50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667" dirty="0">
                <a:solidFill>
                  <a:srgbClr val="FF0000"/>
                </a:solidFill>
                <a:latin typeface="Tahoma" panose="020B0604030504040204" pitchFamily="34" charset="0"/>
              </a:rPr>
              <a:t>90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7B5039FA-2A18-4E33-8B25-EBA5E662BD16}"/>
              </a:ext>
            </a:extLst>
          </p:cNvPr>
          <p:cNvSpPr/>
          <p:nvPr/>
        </p:nvSpPr>
        <p:spPr>
          <a:xfrm>
            <a:off x="1206845" y="2160632"/>
            <a:ext cx="400044" cy="929178"/>
          </a:xfrm>
          <a:prstGeom prst="lef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56">
              <a:solidFill>
                <a:srgbClr val="FF0000"/>
              </a:solidFill>
            </a:endParaRPr>
          </a:p>
        </p:txBody>
      </p:sp>
      <p:sp>
        <p:nvSpPr>
          <p:cNvPr id="102" name="左大括号 101">
            <a:extLst>
              <a:ext uri="{FF2B5EF4-FFF2-40B4-BE49-F238E27FC236}">
                <a16:creationId xmlns:a16="http://schemas.microsoft.com/office/drawing/2014/main" id="{95134620-251E-4C34-8AB5-27561C13232E}"/>
              </a:ext>
            </a:extLst>
          </p:cNvPr>
          <p:cNvSpPr/>
          <p:nvPr/>
        </p:nvSpPr>
        <p:spPr>
          <a:xfrm>
            <a:off x="1206845" y="3323592"/>
            <a:ext cx="400044" cy="705754"/>
          </a:xfrm>
          <a:prstGeom prst="leftBrac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56">
              <a:solidFill>
                <a:srgbClr val="36219F"/>
              </a:solidFill>
            </a:endParaRPr>
          </a:p>
        </p:txBody>
      </p:sp>
      <p:sp>
        <p:nvSpPr>
          <p:cNvPr id="103" name="左大括号 102">
            <a:extLst>
              <a:ext uri="{FF2B5EF4-FFF2-40B4-BE49-F238E27FC236}">
                <a16:creationId xmlns:a16="http://schemas.microsoft.com/office/drawing/2014/main" id="{6F071A09-DD93-46F6-9157-75BD8371E867}"/>
              </a:ext>
            </a:extLst>
          </p:cNvPr>
          <p:cNvSpPr/>
          <p:nvPr/>
        </p:nvSpPr>
        <p:spPr>
          <a:xfrm>
            <a:off x="1206845" y="4171966"/>
            <a:ext cx="400044" cy="705754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56"/>
          </a:p>
        </p:txBody>
      </p: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6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267" grpId="0"/>
      <p:bldP spid="56226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聚集函数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sz="2000" dirty="0">
                <a:sym typeface="Symbol" pitchFamily="18" charset="2"/>
              </a:rPr>
              <a:t>分组运算</a:t>
            </a:r>
            <a:r>
              <a:rPr lang="en-US" altLang="zh-CN" sz="2000" dirty="0">
                <a:sym typeface="Symbol" pitchFamily="18" charset="2"/>
              </a:rPr>
              <a:t>G </a:t>
            </a:r>
            <a:r>
              <a:rPr lang="zh-CN" altLang="en-US" sz="2000" dirty="0">
                <a:sym typeface="Symbol" pitchFamily="18" charset="2"/>
              </a:rPr>
              <a:t>的一般形式：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sz="2000" baseline="-25000" dirty="0">
                <a:sym typeface="Symbol" pitchFamily="18" charset="2"/>
              </a:rPr>
              <a:t>       </a:t>
            </a:r>
            <a:r>
              <a:rPr lang="en-US" altLang="zh-CN" sz="20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G1 , G2 , ... , </a:t>
            </a:r>
            <a:r>
              <a:rPr lang="en-US" altLang="zh-CN" sz="2000" b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Gn</a:t>
            </a:r>
            <a:r>
              <a:rPr lang="en-US" altLang="zh-CN" sz="20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G  </a:t>
            </a:r>
            <a:r>
              <a:rPr lang="en-US" altLang="zh-CN" sz="20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F1 , A1 , F2 , A2 , … , </a:t>
            </a:r>
            <a:r>
              <a:rPr lang="en-US" altLang="zh-CN" sz="2000" b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Fm</a:t>
            </a:r>
            <a:r>
              <a:rPr lang="en-US" altLang="zh-CN" sz="20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 , Am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（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E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）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sz="2000" dirty="0" err="1">
                <a:sym typeface="Symbol" pitchFamily="18" charset="2"/>
              </a:rPr>
              <a:t>Gi</a:t>
            </a:r>
            <a:r>
              <a:rPr lang="zh-CN" altLang="en-US" sz="2000" dirty="0">
                <a:sym typeface="Symbol" pitchFamily="18" charset="2"/>
              </a:rPr>
              <a:t>是用于分组的属性， </a:t>
            </a:r>
            <a:r>
              <a:rPr lang="en-US" altLang="zh-CN" sz="2000" dirty="0">
                <a:sym typeface="Symbol" pitchFamily="18" charset="2"/>
              </a:rPr>
              <a:t>Fi</a:t>
            </a:r>
            <a:r>
              <a:rPr lang="zh-CN" altLang="en-US" sz="2000" dirty="0">
                <a:sym typeface="Symbol" pitchFamily="18" charset="2"/>
              </a:rPr>
              <a:t>是聚集函数， </a:t>
            </a:r>
            <a:r>
              <a:rPr lang="en-US" altLang="zh-CN" sz="2000" dirty="0">
                <a:sym typeface="Symbol" pitchFamily="18" charset="2"/>
              </a:rPr>
              <a:t>Ai</a:t>
            </a:r>
            <a:r>
              <a:rPr lang="zh-CN" altLang="en-US" sz="2000" dirty="0">
                <a:sym typeface="Symbol" pitchFamily="18" charset="2"/>
              </a:rPr>
              <a:t>是属性名。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sz="2000" dirty="0">
                <a:sym typeface="Symbol" pitchFamily="18" charset="2"/>
              </a:rPr>
              <a:t>G </a:t>
            </a:r>
            <a:r>
              <a:rPr lang="zh-CN" altLang="en-US" sz="2000" dirty="0">
                <a:sym typeface="Symbol" pitchFamily="18" charset="2"/>
              </a:rPr>
              <a:t>将</a:t>
            </a:r>
            <a:r>
              <a:rPr lang="en-US" altLang="zh-CN" sz="2000" dirty="0">
                <a:sym typeface="Symbol" pitchFamily="18" charset="2"/>
              </a:rPr>
              <a:t>E</a:t>
            </a:r>
            <a:r>
              <a:rPr lang="zh-CN" altLang="en-US" sz="2000" dirty="0">
                <a:sym typeface="Symbol" pitchFamily="18" charset="2"/>
              </a:rPr>
              <a:t>分为若干组，满足：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sz="2000" dirty="0">
                <a:sym typeface="Symbol" pitchFamily="18" charset="2"/>
              </a:rPr>
              <a:t>   </a:t>
            </a:r>
            <a:r>
              <a:rPr lang="en-US" altLang="zh-CN" sz="2000" dirty="0">
                <a:sym typeface="Symbol" pitchFamily="18" charset="2"/>
              </a:rPr>
              <a:t>1</a:t>
            </a:r>
            <a:r>
              <a:rPr lang="zh-CN" altLang="en-US" sz="2000" dirty="0">
                <a:sym typeface="Symbol" pitchFamily="18" charset="2"/>
              </a:rPr>
              <a:t>）同一组中所有元组在</a:t>
            </a:r>
            <a:r>
              <a:rPr lang="en-US" altLang="zh-CN" sz="2000" dirty="0">
                <a:sym typeface="Symbol" pitchFamily="18" charset="2"/>
              </a:rPr>
              <a:t>G1 , G2 , ... , </a:t>
            </a:r>
            <a:r>
              <a:rPr lang="en-US" altLang="zh-CN" sz="2000" dirty="0" err="1">
                <a:sym typeface="Symbol" pitchFamily="18" charset="2"/>
              </a:rPr>
              <a:t>Gn</a:t>
            </a:r>
            <a:r>
              <a:rPr lang="zh-CN" altLang="en-US" sz="2000" dirty="0">
                <a:sym typeface="Symbol" pitchFamily="18" charset="2"/>
              </a:rPr>
              <a:t>上的值相同。</a:t>
            </a:r>
          </a:p>
          <a:p>
            <a:pPr marL="63499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sz="2000" dirty="0">
                <a:sym typeface="Symbol" pitchFamily="18" charset="2"/>
              </a:rPr>
              <a:t>   </a:t>
            </a:r>
            <a:r>
              <a:rPr lang="en-US" altLang="zh-CN" sz="2000" dirty="0">
                <a:sym typeface="Symbol" pitchFamily="18" charset="2"/>
              </a:rPr>
              <a:t>2</a:t>
            </a:r>
            <a:r>
              <a:rPr lang="zh-CN" altLang="en-US" sz="2000" dirty="0">
                <a:sym typeface="Symbol" pitchFamily="18" charset="2"/>
              </a:rPr>
              <a:t>）不同组中元组在</a:t>
            </a:r>
            <a:r>
              <a:rPr lang="en-US" altLang="zh-CN" sz="2000" dirty="0">
                <a:sym typeface="Symbol" pitchFamily="18" charset="2"/>
              </a:rPr>
              <a:t>G1 , G2 , ... , </a:t>
            </a:r>
            <a:r>
              <a:rPr lang="en-US" altLang="zh-CN" sz="2000" dirty="0" err="1">
                <a:sym typeface="Symbol" pitchFamily="18" charset="2"/>
              </a:rPr>
              <a:t>Gn</a:t>
            </a:r>
            <a:r>
              <a:rPr lang="zh-CN" altLang="en-US" sz="2000" dirty="0">
                <a:sym typeface="Symbol" pitchFamily="18" charset="2"/>
              </a:rPr>
              <a:t>上的值不同。</a:t>
            </a:r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Symbol" pitchFamily="18" charset="2"/>
            </a:endParaRPr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r>
              <a:rPr lang="zh-CN" altLang="en-US" sz="2000" dirty="0">
                <a:sym typeface="Symbol" pitchFamily="18" charset="2"/>
              </a:rPr>
              <a:t>示例：求每位学生的总成绩和平均成绩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b="1" baseline="-25000" dirty="0">
                <a:sym typeface="Symbol" pitchFamily="18" charset="2"/>
              </a:rPr>
              <a:t>S# </a:t>
            </a:r>
            <a:r>
              <a:rPr lang="en-US" altLang="zh-CN" sz="2222" b="1" dirty="0">
                <a:sym typeface="Symbol" pitchFamily="18" charset="2"/>
              </a:rPr>
              <a:t>G</a:t>
            </a:r>
            <a:r>
              <a:rPr lang="en-US" altLang="zh-CN" b="1" dirty="0">
                <a:sym typeface="Symbol" pitchFamily="18" charset="2"/>
              </a:rPr>
              <a:t>  </a:t>
            </a:r>
            <a:r>
              <a:rPr lang="en-US" altLang="zh-CN" b="1" dirty="0" err="1">
                <a:sym typeface="Symbol" pitchFamily="18" charset="2"/>
              </a:rPr>
              <a:t>sum</a:t>
            </a:r>
            <a:r>
              <a:rPr lang="en-US" altLang="zh-CN" b="1" baseline="-25000" dirty="0" err="1">
                <a:sym typeface="Symbol" pitchFamily="18" charset="2"/>
              </a:rPr>
              <a:t>SCORE</a:t>
            </a:r>
            <a:r>
              <a:rPr lang="en-US" altLang="zh-CN" b="1" dirty="0">
                <a:sym typeface="Symbol" pitchFamily="18" charset="2"/>
              </a:rPr>
              <a:t>  </a:t>
            </a:r>
            <a:r>
              <a:rPr lang="zh-CN" altLang="en-US" b="1" dirty="0">
                <a:sym typeface="Symbol" pitchFamily="18" charset="2"/>
              </a:rPr>
              <a:t>，</a:t>
            </a:r>
            <a:r>
              <a:rPr lang="en-US" altLang="zh-CN" b="1" dirty="0" err="1">
                <a:sym typeface="Symbol" pitchFamily="18" charset="2"/>
              </a:rPr>
              <a:t>avg</a:t>
            </a:r>
            <a:r>
              <a:rPr lang="en-US" altLang="zh-CN" b="1" baseline="-25000" dirty="0" err="1">
                <a:sym typeface="Symbol" pitchFamily="18" charset="2"/>
              </a:rPr>
              <a:t>SCORE</a:t>
            </a:r>
            <a:r>
              <a:rPr lang="zh-CN" altLang="en-US" b="1" dirty="0">
                <a:sym typeface="Symbol" pitchFamily="18" charset="2"/>
              </a:rPr>
              <a:t>（</a:t>
            </a:r>
            <a:r>
              <a:rPr lang="en-US" altLang="zh-CN" b="1" dirty="0">
                <a:sym typeface="Symbol" pitchFamily="18" charset="2"/>
              </a:rPr>
              <a:t>SC</a:t>
            </a:r>
            <a:r>
              <a:rPr lang="zh-CN" altLang="en-US" b="1" dirty="0">
                <a:sym typeface="Symbol" pitchFamily="18" charset="2"/>
              </a:rPr>
              <a:t>）</a:t>
            </a:r>
          </a:p>
        </p:txBody>
      </p:sp>
    </p:spTree>
  </p:cSld>
  <p:clrMapOvr>
    <a:masterClrMapping/>
  </p:clrMapOvr>
  <p:transition advTm="109595"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数据库修改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276729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>
                <a:highlight>
                  <a:srgbClr val="FFFF00"/>
                </a:highlight>
              </a:rPr>
              <a:t>删除：将满足条件的元组从关系中删除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/>
              <a:t>r </a:t>
            </a:r>
            <a:r>
              <a:rPr lang="en-US" altLang="zh-CN" dirty="0">
                <a:sym typeface="Symbol" pitchFamily="18" charset="2"/>
              </a:rPr>
              <a:t> </a:t>
            </a:r>
            <a:r>
              <a:rPr lang="en-US" altLang="zh-CN" dirty="0"/>
              <a:t>r </a:t>
            </a:r>
            <a:r>
              <a:rPr lang="en-US" altLang="zh-CN" dirty="0">
                <a:sym typeface="Symbol" pitchFamily="18" charset="2"/>
              </a:rPr>
              <a:t> </a:t>
            </a:r>
            <a:r>
              <a:rPr lang="en-US" altLang="zh-CN" dirty="0"/>
              <a:t>E</a:t>
            </a:r>
          </a:p>
          <a:p>
            <a:pPr marL="361593" indent="-380996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是对永久关系的赋值运算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例：</a:t>
            </a:r>
          </a:p>
          <a:p>
            <a:pPr lvl="1">
              <a:defRPr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删除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001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号老师所担任的课程：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</a:rPr>
              <a:t>PC 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  PC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 </a:t>
            </a:r>
            <a:r>
              <a:rPr lang="en-US" altLang="zh-CN" sz="2222" baseline="-25000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PC# = ‘001’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(PC)</a:t>
            </a:r>
            <a:endParaRPr lang="en-US" altLang="zh-CN" sz="2222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defRPr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删除</a:t>
            </a:r>
            <a:r>
              <a: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没有选课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的学生：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</a:rPr>
              <a:t>S 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  S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 (∏</a:t>
            </a:r>
            <a:r>
              <a:rPr lang="en-US" altLang="zh-CN" sz="2222" baseline="-25000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S#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 (S)  ∏</a:t>
            </a:r>
            <a:r>
              <a:rPr lang="en-US" altLang="zh-CN" sz="2222" baseline="-25000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S#</a:t>
            </a:r>
            <a:r>
              <a:rPr lang="en-US" altLang="zh-CN" sz="2222" dirty="0">
                <a:latin typeface="华文中宋" panose="02010600040101010101" pitchFamily="2" charset="-122"/>
                <a:ea typeface="华文中宋" panose="02010600040101010101" pitchFamily="2" charset="-122"/>
                <a:sym typeface="Symbol" pitchFamily="18" charset="2"/>
              </a:rPr>
              <a:t> (SC))     S</a:t>
            </a:r>
          </a:p>
        </p:txBody>
      </p:sp>
      <p:sp>
        <p:nvSpPr>
          <p:cNvPr id="81924" name="AutoShape 4"/>
          <p:cNvSpPr>
            <a:spLocks noChangeArrowheads="1"/>
          </p:cNvSpPr>
          <p:nvPr/>
        </p:nvSpPr>
        <p:spPr bwMode="auto">
          <a:xfrm rot="5400000">
            <a:off x="8333272" y="3044610"/>
            <a:ext cx="105833" cy="211667"/>
          </a:xfrm>
          <a:prstGeom prst="flowChartCollat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</p:spTree>
  </p:cSld>
  <p:clrMapOvr>
    <a:masterClrMapping/>
  </p:clrMapOvr>
  <p:transition advTm="109595"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数据库修改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340471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插入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>
                <a:highlight>
                  <a:srgbClr val="FFFF00"/>
                </a:highlight>
              </a:rPr>
              <a:t>插入一个指定的元组，或者插入一个查询结果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/>
              <a:t>r </a:t>
            </a:r>
            <a:r>
              <a:rPr lang="en-US" altLang="zh-CN" dirty="0">
                <a:sym typeface="Symbol" pitchFamily="18" charset="2"/>
              </a:rPr>
              <a:t> </a:t>
            </a:r>
            <a:r>
              <a:rPr lang="en-US" altLang="zh-CN" dirty="0"/>
              <a:t>r </a:t>
            </a:r>
            <a:r>
              <a:rPr lang="en-US" altLang="zh-CN" dirty="0">
                <a:sym typeface="Symbol" pitchFamily="18" charset="2"/>
              </a:rPr>
              <a:t> </a:t>
            </a:r>
            <a:r>
              <a:rPr lang="en-US" altLang="zh-CN" dirty="0"/>
              <a:t>E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/>
              <a:t>示例：新加入一个老师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/>
              <a:t>PC </a:t>
            </a:r>
            <a:r>
              <a:rPr lang="en-US" altLang="zh-CN" dirty="0">
                <a:sym typeface="Symbol" pitchFamily="18" charset="2"/>
              </a:rPr>
              <a:t> PC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 {(P07 ,“</a:t>
            </a:r>
            <a:r>
              <a:rPr lang="zh-CN" altLang="en-US" dirty="0">
                <a:sym typeface="Symbol" pitchFamily="18" charset="2"/>
              </a:rPr>
              <a:t>周正”</a:t>
            </a:r>
            <a:r>
              <a:rPr lang="en-US" altLang="zh-CN" dirty="0">
                <a:sym typeface="Symbol" pitchFamily="18" charset="2"/>
              </a:rPr>
              <a:t>, 750 , D08)}</a:t>
            </a:r>
            <a:endParaRPr lang="en-US" altLang="zh-CN" dirty="0"/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endParaRPr lang="en-US" altLang="zh-CN" dirty="0"/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/>
              <a:t>示例：加入计算机学院学生选修“数学”的信息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/>
              <a:t>SC </a:t>
            </a:r>
            <a:r>
              <a:rPr lang="en-US" altLang="zh-CN" dirty="0">
                <a:sym typeface="Symbol" pitchFamily="18" charset="2"/>
              </a:rPr>
              <a:t> SC  ∏</a:t>
            </a:r>
            <a:r>
              <a:rPr lang="en-US" altLang="zh-CN" baseline="-25000" dirty="0">
                <a:sym typeface="Symbol" pitchFamily="18" charset="2"/>
              </a:rPr>
              <a:t>S#</a:t>
            </a:r>
            <a:r>
              <a:rPr lang="en-US" altLang="zh-CN" dirty="0">
                <a:sym typeface="Symbol" pitchFamily="18" charset="2"/>
              </a:rPr>
              <a:t> (S     </a:t>
            </a:r>
            <a:r>
              <a:rPr lang="en-US" altLang="zh-CN" baseline="-25000" dirty="0">
                <a:sym typeface="Symbol" pitchFamily="18" charset="2"/>
              </a:rPr>
              <a:t>DN =</a:t>
            </a:r>
            <a:r>
              <a:rPr lang="zh-CN" altLang="en-US" baseline="-25000" dirty="0">
                <a:sym typeface="Symbol" pitchFamily="18" charset="2"/>
              </a:rPr>
              <a:t>‘计算机学院’ </a:t>
            </a:r>
            <a:r>
              <a:rPr lang="en-US" altLang="zh-CN" dirty="0">
                <a:sym typeface="Symbol" pitchFamily="18" charset="2"/>
              </a:rPr>
              <a:t>(DEPT))    ∏</a:t>
            </a:r>
            <a:r>
              <a:rPr lang="en-US" altLang="zh-CN" baseline="-25000" dirty="0">
                <a:sym typeface="Symbol" pitchFamily="18" charset="2"/>
              </a:rPr>
              <a:t>C#</a:t>
            </a:r>
            <a:r>
              <a:rPr lang="en-US" altLang="zh-CN" dirty="0">
                <a:sym typeface="Symbol" pitchFamily="18" charset="2"/>
              </a:rPr>
              <a:t>(</a:t>
            </a:r>
            <a:r>
              <a:rPr lang="en-US" altLang="zh-CN" baseline="-25000" dirty="0">
                <a:sym typeface="Symbol" pitchFamily="18" charset="2"/>
              </a:rPr>
              <a:t>CN =‘</a:t>
            </a:r>
            <a:r>
              <a:rPr lang="zh-CN" altLang="en-US" baseline="-25000" dirty="0">
                <a:sym typeface="Symbol" pitchFamily="18" charset="2"/>
              </a:rPr>
              <a:t>数学</a:t>
            </a:r>
            <a:r>
              <a:rPr lang="en-US" altLang="zh-CN" baseline="-25000" dirty="0">
                <a:sym typeface="Symbol" pitchFamily="18" charset="2"/>
              </a:rPr>
              <a:t>’</a:t>
            </a:r>
            <a:r>
              <a:rPr lang="en-US" altLang="zh-CN" dirty="0">
                <a:sym typeface="Symbol" pitchFamily="18" charset="2"/>
              </a:rPr>
              <a:t>(C))</a:t>
            </a:r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 rot="5400000">
            <a:off x="3410867" y="3831768"/>
            <a:ext cx="211667" cy="239889"/>
          </a:xfrm>
          <a:prstGeom prst="flowChartCollat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82949" name="AutoShape 4"/>
          <p:cNvSpPr>
            <a:spLocks noChangeArrowheads="1"/>
          </p:cNvSpPr>
          <p:nvPr/>
        </p:nvSpPr>
        <p:spPr bwMode="auto">
          <a:xfrm rot="5400000">
            <a:off x="6207102" y="3831767"/>
            <a:ext cx="211667" cy="239889"/>
          </a:xfrm>
          <a:prstGeom prst="flowChartCollat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</p:spTree>
  </p:cSld>
  <p:clrMapOvr>
    <a:masterClrMapping/>
  </p:clrMapOvr>
  <p:transition advTm="109595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dirty="0"/>
              <a:t>关系基本操作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buClr>
                <a:schemeClr val="tx1"/>
              </a:buClr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常用的关系操作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/>
              <a:t>查询：选择、投影、连接、除、并、交、差、笛卡尔积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数据更新：插入、删除、修改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查询的表达能力是其中最主要的部分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选择、投影、并、差、笛卡尔积</a:t>
            </a:r>
            <a:r>
              <a:rPr lang="zh-CN" altLang="en-US" sz="1778" dirty="0">
                <a:highlight>
                  <a:srgbClr val="FFFF00"/>
                </a:highlight>
              </a:rPr>
              <a:t>是查询操作的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基本操作</a:t>
            </a:r>
            <a:r>
              <a:rPr lang="zh-CN" altLang="en-US" sz="1778" dirty="0"/>
              <a:t>，其他操作可以由这</a:t>
            </a:r>
            <a:r>
              <a:rPr lang="en-US" altLang="zh-CN" sz="1778" dirty="0"/>
              <a:t>5</a:t>
            </a:r>
            <a:r>
              <a:rPr lang="zh-CN" altLang="en-US" sz="1778" dirty="0"/>
              <a:t>种基本操作推出</a:t>
            </a:r>
            <a:endParaRPr lang="zh-CN" altLang="en-US" sz="1778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80996" indent="-380996" eaLnBrk="1" hangingPunct="1"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关系操作的特点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集合操作方式：操作的对象和结果都是集合，一次一集合的方式</a:t>
            </a:r>
            <a:endParaRPr lang="en-US" altLang="zh-CN" sz="1778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  <a:sym typeface="Monotype Sorts" pitchFamily="2" charset="2"/>
              </a:rPr>
              <a:t>非过程化语言：用户只需告诉做什么（</a:t>
            </a:r>
            <a:r>
              <a:rPr lang="en-US" altLang="zh-CN" sz="1778" dirty="0">
                <a:latin typeface="华文中宋" panose="02010600040101010101" pitchFamily="2" charset="-122"/>
                <a:ea typeface="华文中宋" panose="02010600040101010101" pitchFamily="2" charset="-122"/>
                <a:sym typeface="Monotype Sorts" pitchFamily="2" charset="2"/>
              </a:rPr>
              <a:t>What</a:t>
            </a: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  <a:sym typeface="Monotype Sorts" pitchFamily="2" charset="2"/>
              </a:rPr>
              <a:t>）， 不需告诉怎么做（</a:t>
            </a:r>
            <a:r>
              <a:rPr lang="en-US" altLang="zh-CN" sz="1778" dirty="0">
                <a:latin typeface="华文中宋" panose="02010600040101010101" pitchFamily="2" charset="-122"/>
                <a:ea typeface="华文中宋" panose="02010600040101010101" pitchFamily="2" charset="-122"/>
                <a:sym typeface="Monotype Sorts" pitchFamily="2" charset="2"/>
              </a:rPr>
              <a:t>How</a:t>
            </a: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  <a:sym typeface="Monotype Sorts" pitchFamily="2" charset="2"/>
              </a:rPr>
              <a:t>）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数据定义、数据操作、数据控制语言集成在一起</a:t>
            </a:r>
            <a:endParaRPr lang="en-US" altLang="zh-CN" sz="1778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766" y="99316"/>
            <a:ext cx="8968748" cy="5334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dirty="0"/>
              <a:t>数据库修改</a:t>
            </a:r>
            <a:r>
              <a:rPr lang="zh-CN" altLang="en-US" dirty="0"/>
              <a:t>更新操作</a:t>
            </a:r>
            <a:endParaRPr dirty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275838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23497" indent="-342900" eaLnBrk="1" hangingPunct="1">
              <a:lnSpc>
                <a:spcPct val="130000"/>
              </a:lnSpc>
              <a:buSzPct val="100000"/>
              <a:defRPr/>
            </a:pPr>
            <a:r>
              <a:rPr lang="zh-CN" altLang="zh-CN" dirty="0">
                <a:highlight>
                  <a:srgbClr val="FFFF00"/>
                </a:highlight>
              </a:rPr>
              <a:t>利用广义投影</a:t>
            </a:r>
            <a:r>
              <a:rPr lang="zh-CN" altLang="en-US" dirty="0">
                <a:highlight>
                  <a:srgbClr val="FFFF00"/>
                </a:highlight>
              </a:rPr>
              <a:t>改变元组的某些属性上的值</a:t>
            </a:r>
          </a:p>
          <a:p>
            <a:pPr marL="507995" lvl="1" indent="0" eaLnBrk="1" hangingPunct="1">
              <a:lnSpc>
                <a:spcPct val="130000"/>
              </a:lnSpc>
              <a:buSzPct val="100000"/>
              <a:buNone/>
              <a:defRPr/>
            </a:pPr>
            <a:r>
              <a:rPr lang="en-US" altLang="zh-CN" dirty="0">
                <a:highlight>
                  <a:srgbClr val="FFFF00"/>
                </a:highlight>
              </a:rPr>
              <a:t>r </a:t>
            </a:r>
            <a:r>
              <a:rPr lang="en-US" altLang="zh-CN" dirty="0">
                <a:highlight>
                  <a:srgbClr val="FFFF00"/>
                </a:highlight>
                <a:sym typeface="Symbol" pitchFamily="18" charset="2"/>
              </a:rPr>
              <a:t> </a:t>
            </a:r>
            <a:r>
              <a:rPr lang="en-US" altLang="zh-CN" baseline="-25000" dirty="0">
                <a:highlight>
                  <a:srgbClr val="FFFF00"/>
                </a:highlight>
                <a:sym typeface="Symbol" pitchFamily="18" charset="2"/>
              </a:rPr>
              <a:t>F1 </a:t>
            </a:r>
            <a:r>
              <a:rPr lang="en-US" altLang="zh-CN" baseline="-25000" dirty="0">
                <a:highlight>
                  <a:srgbClr val="FFFF00"/>
                </a:highlight>
              </a:rPr>
              <a:t>, </a:t>
            </a:r>
            <a:r>
              <a:rPr lang="en-US" altLang="zh-CN" baseline="-25000" dirty="0">
                <a:highlight>
                  <a:srgbClr val="FFFF00"/>
                </a:highlight>
                <a:sym typeface="Symbol" pitchFamily="18" charset="2"/>
              </a:rPr>
              <a:t>F2</a:t>
            </a:r>
            <a:r>
              <a:rPr lang="en-US" altLang="zh-CN" baseline="-25000" dirty="0">
                <a:highlight>
                  <a:srgbClr val="FFFF00"/>
                </a:highlight>
              </a:rPr>
              <a:t> , … , </a:t>
            </a:r>
            <a:r>
              <a:rPr lang="en-US" altLang="zh-CN" baseline="-25000" dirty="0" err="1">
                <a:highlight>
                  <a:srgbClr val="FFFF00"/>
                </a:highlight>
                <a:sym typeface="Symbol" pitchFamily="18" charset="2"/>
              </a:rPr>
              <a:t>Fn</a:t>
            </a:r>
            <a:r>
              <a:rPr lang="en-US" altLang="zh-CN" baseline="-25000" dirty="0">
                <a:highlight>
                  <a:srgbClr val="FFFF00"/>
                </a:highlight>
                <a:sym typeface="Symbol" pitchFamily="18" charset="2"/>
              </a:rPr>
              <a:t> </a:t>
            </a:r>
            <a:r>
              <a:rPr lang="en-US" altLang="zh-CN" dirty="0">
                <a:highlight>
                  <a:srgbClr val="FFFF00"/>
                </a:highlight>
                <a:sym typeface="Symbol" pitchFamily="18" charset="2"/>
              </a:rPr>
              <a:t>(</a:t>
            </a:r>
            <a:r>
              <a:rPr lang="en-US" altLang="zh-CN" dirty="0">
                <a:highlight>
                  <a:srgbClr val="FFFF00"/>
                </a:highlight>
              </a:rPr>
              <a:t>r</a:t>
            </a:r>
            <a:r>
              <a:rPr lang="en-US" altLang="zh-CN" dirty="0">
                <a:highlight>
                  <a:srgbClr val="FFFF00"/>
                </a:highlight>
                <a:sym typeface="Symbol" pitchFamily="18" charset="2"/>
              </a:rPr>
              <a:t>)</a:t>
            </a:r>
            <a:endParaRPr lang="en-US" altLang="zh-CN" dirty="0">
              <a:highlight>
                <a:srgbClr val="FFFF00"/>
              </a:highlight>
            </a:endParaRPr>
          </a:p>
          <a:p>
            <a:pPr marL="323497" indent="-342900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例：给每位老师上调</a:t>
            </a:r>
            <a:r>
              <a:rPr lang="en-US" altLang="zh-CN" dirty="0"/>
              <a:t>10%</a:t>
            </a:r>
            <a:r>
              <a:rPr lang="zh-CN" altLang="en-US" dirty="0"/>
              <a:t>的工资</a:t>
            </a:r>
          </a:p>
          <a:p>
            <a:pPr marL="527398" lvl="1" indent="0" eaLnBrk="1" hangingPunct="1">
              <a:lnSpc>
                <a:spcPct val="130000"/>
              </a:lnSpc>
              <a:buSzPct val="100000"/>
              <a:buNone/>
              <a:defRPr/>
            </a:pPr>
            <a:r>
              <a:rPr lang="en-US" altLang="zh-CN" dirty="0"/>
              <a:t>PC </a:t>
            </a:r>
            <a:r>
              <a:rPr lang="en-US" altLang="zh-CN" dirty="0">
                <a:sym typeface="Symbol" pitchFamily="18" charset="2"/>
              </a:rPr>
              <a:t> </a:t>
            </a:r>
            <a:r>
              <a:rPr lang="en-US" altLang="zh-CN" baseline="-25000" dirty="0">
                <a:sym typeface="Symbol" pitchFamily="18" charset="2"/>
              </a:rPr>
              <a:t>P# ,</a:t>
            </a:r>
            <a:r>
              <a:rPr lang="en-US" altLang="zh-CN" baseline="-25000" dirty="0"/>
              <a:t> </a:t>
            </a:r>
            <a:r>
              <a:rPr lang="en-US" altLang="zh-CN" baseline="-25000" dirty="0">
                <a:sym typeface="Symbol" pitchFamily="18" charset="2"/>
              </a:rPr>
              <a:t>PN ,</a:t>
            </a:r>
            <a:r>
              <a:rPr lang="en-US" altLang="zh-CN" baseline="-25000" dirty="0"/>
              <a:t> SAL</a:t>
            </a:r>
            <a:r>
              <a:rPr lang="en-US" altLang="zh-CN" baseline="-25000" dirty="0">
                <a:sym typeface="Symbol" pitchFamily="18" charset="2"/>
              </a:rPr>
              <a:t></a:t>
            </a:r>
            <a:r>
              <a:rPr lang="en-US" altLang="zh-CN" baseline="-25000" dirty="0"/>
              <a:t> SAL* 1.1 , </a:t>
            </a:r>
            <a:r>
              <a:rPr lang="en-US" altLang="zh-CN" baseline="-25000" dirty="0">
                <a:sym typeface="Symbol" pitchFamily="18" charset="2"/>
              </a:rPr>
              <a:t>D# </a:t>
            </a:r>
            <a:r>
              <a:rPr lang="en-US" altLang="zh-CN" dirty="0">
                <a:sym typeface="Symbol" pitchFamily="18" charset="2"/>
              </a:rPr>
              <a:t>(PC)</a:t>
            </a:r>
            <a:endParaRPr lang="en-US" altLang="zh-CN" dirty="0"/>
          </a:p>
          <a:p>
            <a:pPr marL="323497" indent="-342900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例：对工资超过</a:t>
            </a:r>
            <a:r>
              <a:rPr lang="en-US" altLang="zh-CN" dirty="0"/>
              <a:t>800</a:t>
            </a:r>
            <a:r>
              <a:rPr lang="zh-CN" altLang="en-US" dirty="0"/>
              <a:t>的老师征收</a:t>
            </a:r>
            <a:r>
              <a:rPr lang="en-US" altLang="zh-CN" dirty="0"/>
              <a:t>5%</a:t>
            </a:r>
            <a:r>
              <a:rPr lang="zh-CN" altLang="en-US" dirty="0"/>
              <a:t>所得税</a:t>
            </a:r>
          </a:p>
          <a:p>
            <a:pPr marL="527398" lvl="1" indent="0" eaLnBrk="1" hangingPunct="1">
              <a:lnSpc>
                <a:spcPct val="130000"/>
              </a:lnSpc>
              <a:buSzPct val="100000"/>
              <a:buNone/>
              <a:defRPr/>
            </a:pPr>
            <a:r>
              <a:rPr lang="en-US" altLang="zh-CN" dirty="0"/>
              <a:t>PC </a:t>
            </a:r>
            <a:r>
              <a:rPr lang="en-US" altLang="zh-CN" dirty="0">
                <a:sym typeface="Symbol" pitchFamily="18" charset="2"/>
              </a:rPr>
              <a:t> </a:t>
            </a:r>
            <a:r>
              <a:rPr lang="en-US" altLang="zh-CN" baseline="-25000" dirty="0">
                <a:sym typeface="Symbol" pitchFamily="18" charset="2"/>
              </a:rPr>
              <a:t>P# ,</a:t>
            </a:r>
            <a:r>
              <a:rPr lang="en-US" altLang="zh-CN" baseline="-25000" dirty="0"/>
              <a:t> </a:t>
            </a:r>
            <a:r>
              <a:rPr lang="en-US" altLang="zh-CN" baseline="-25000" dirty="0">
                <a:sym typeface="Symbol" pitchFamily="18" charset="2"/>
              </a:rPr>
              <a:t>PN ,</a:t>
            </a:r>
            <a:r>
              <a:rPr lang="en-US" altLang="zh-CN" baseline="-25000" dirty="0"/>
              <a:t> SAL</a:t>
            </a:r>
            <a:r>
              <a:rPr lang="en-US" altLang="zh-CN" baseline="-25000" dirty="0">
                <a:sym typeface="Symbol" pitchFamily="18" charset="2"/>
              </a:rPr>
              <a:t></a:t>
            </a:r>
            <a:r>
              <a:rPr lang="en-US" altLang="zh-CN" baseline="-25000" dirty="0"/>
              <a:t> SAL* 0.95 , </a:t>
            </a:r>
            <a:r>
              <a:rPr lang="en-US" altLang="zh-CN" baseline="-25000" dirty="0">
                <a:sym typeface="Symbol" pitchFamily="18" charset="2"/>
              </a:rPr>
              <a:t>D# </a:t>
            </a:r>
            <a:r>
              <a:rPr lang="en-US" altLang="zh-CN" dirty="0">
                <a:sym typeface="Symbol" pitchFamily="18" charset="2"/>
              </a:rPr>
              <a:t>(</a:t>
            </a:r>
            <a:r>
              <a:rPr lang="en-US" altLang="zh-CN" baseline="-25000" dirty="0">
                <a:sym typeface="Symbol" pitchFamily="18" charset="2"/>
              </a:rPr>
              <a:t>SAL 800 </a:t>
            </a:r>
            <a:r>
              <a:rPr lang="en-US" altLang="zh-CN" dirty="0">
                <a:sym typeface="Symbol" pitchFamily="18" charset="2"/>
              </a:rPr>
              <a:t>(PC)) ∪ </a:t>
            </a:r>
            <a:r>
              <a:rPr lang="en-US" altLang="zh-CN" baseline="-25000" dirty="0">
                <a:sym typeface="Symbol" pitchFamily="18" charset="2"/>
              </a:rPr>
              <a:t>P# ,</a:t>
            </a:r>
            <a:r>
              <a:rPr lang="en-US" altLang="zh-CN" baseline="-25000" dirty="0"/>
              <a:t> </a:t>
            </a:r>
            <a:r>
              <a:rPr lang="en-US" altLang="zh-CN" baseline="-25000" dirty="0">
                <a:sym typeface="Symbol" pitchFamily="18" charset="2"/>
              </a:rPr>
              <a:t>PN ,</a:t>
            </a:r>
            <a:r>
              <a:rPr lang="en-US" altLang="zh-CN" baseline="-25000" dirty="0"/>
              <a:t> SAL , </a:t>
            </a:r>
            <a:r>
              <a:rPr lang="en-US" altLang="zh-CN" baseline="-25000" dirty="0">
                <a:sym typeface="Symbol" pitchFamily="18" charset="2"/>
              </a:rPr>
              <a:t>D#</a:t>
            </a:r>
            <a:r>
              <a:rPr lang="en-US" altLang="zh-CN" dirty="0">
                <a:sym typeface="Symbol" pitchFamily="18" charset="2"/>
              </a:rPr>
              <a:t> (</a:t>
            </a:r>
            <a:r>
              <a:rPr lang="en-US" altLang="zh-CN" baseline="-25000" dirty="0">
                <a:sym typeface="Symbol" pitchFamily="18" charset="2"/>
              </a:rPr>
              <a:t>SAL   800 </a:t>
            </a:r>
            <a:r>
              <a:rPr lang="en-US" altLang="zh-CN" dirty="0">
                <a:sym typeface="Symbol" pitchFamily="18" charset="2"/>
              </a:rPr>
              <a:t>(PC))</a:t>
            </a:r>
          </a:p>
        </p:txBody>
      </p:sp>
    </p:spTree>
  </p:cSld>
  <p:clrMapOvr>
    <a:masterClrMapping/>
  </p:clrMapOvr>
  <p:transition advTm="109595"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视图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245317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视图是命名的、从基本表中导出的虚表，它在物理上并不存在，存在的只是它的定义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视图中的数据是从基本表中导出的，每次对视图查询都要重新计算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>
                <a:highlight>
                  <a:srgbClr val="FFFF00"/>
                </a:highlight>
              </a:rPr>
              <a:t>视图创建语句：</a:t>
            </a:r>
            <a:r>
              <a:rPr lang="en-US" altLang="zh-CN" dirty="0">
                <a:highlight>
                  <a:srgbClr val="FFFF00"/>
                </a:highlight>
              </a:rPr>
              <a:t>create view </a:t>
            </a:r>
            <a:r>
              <a:rPr lang="en-US" altLang="zh-CN" dirty="0" err="1">
                <a:highlight>
                  <a:srgbClr val="FFFF00"/>
                </a:highlight>
              </a:rPr>
              <a:t>view_name</a:t>
            </a:r>
            <a:r>
              <a:rPr lang="en-US" altLang="zh-CN" dirty="0">
                <a:highlight>
                  <a:srgbClr val="FFFF00"/>
                </a:highlight>
              </a:rPr>
              <a:t> as  &lt;</a:t>
            </a:r>
            <a:r>
              <a:rPr lang="zh-CN" altLang="zh-CN" dirty="0">
                <a:highlight>
                  <a:srgbClr val="FFFF00"/>
                </a:highlight>
              </a:rPr>
              <a:t>查询表达式</a:t>
            </a:r>
            <a:r>
              <a:rPr lang="en-US" altLang="zh-CN" dirty="0">
                <a:highlight>
                  <a:srgbClr val="FFFF00"/>
                </a:highlight>
              </a:rPr>
              <a:t>&gt;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视图之上可以再定义视图</a:t>
            </a:r>
          </a:p>
        </p:txBody>
      </p:sp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3434397" y="3574345"/>
            <a:ext cx="1060097" cy="44097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V1</a:t>
            </a:r>
          </a:p>
        </p:txBody>
      </p:sp>
      <p:sp>
        <p:nvSpPr>
          <p:cNvPr id="97285" name="Rectangle 6"/>
          <p:cNvSpPr>
            <a:spLocks noChangeArrowheads="1"/>
          </p:cNvSpPr>
          <p:nvPr/>
        </p:nvSpPr>
        <p:spPr bwMode="auto">
          <a:xfrm>
            <a:off x="6321882" y="3574345"/>
            <a:ext cx="1060098" cy="44097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</a:t>
            </a:r>
          </a:p>
        </p:txBody>
      </p:sp>
      <p:sp>
        <p:nvSpPr>
          <p:cNvPr id="97286" name="Rectangle 7"/>
          <p:cNvSpPr>
            <a:spLocks noChangeArrowheads="1"/>
          </p:cNvSpPr>
          <p:nvPr/>
        </p:nvSpPr>
        <p:spPr bwMode="auto">
          <a:xfrm>
            <a:off x="2137937" y="4869039"/>
            <a:ext cx="1307042" cy="44097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基本表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</a:p>
        </p:txBody>
      </p:sp>
      <p:sp>
        <p:nvSpPr>
          <p:cNvPr id="97287" name="Rectangle 8"/>
          <p:cNvSpPr>
            <a:spLocks noChangeArrowheads="1"/>
          </p:cNvSpPr>
          <p:nvPr/>
        </p:nvSpPr>
        <p:spPr bwMode="auto">
          <a:xfrm>
            <a:off x="7202063" y="4869039"/>
            <a:ext cx="1307041" cy="44097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基本表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B3</a:t>
            </a:r>
          </a:p>
        </p:txBody>
      </p:sp>
      <p:sp>
        <p:nvSpPr>
          <p:cNvPr id="97288" name="Rectangle 9"/>
          <p:cNvSpPr>
            <a:spLocks noChangeArrowheads="1"/>
          </p:cNvSpPr>
          <p:nvPr/>
        </p:nvSpPr>
        <p:spPr bwMode="auto">
          <a:xfrm>
            <a:off x="4647952" y="4869039"/>
            <a:ext cx="1307041" cy="44097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基本表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B2</a:t>
            </a:r>
          </a:p>
        </p:txBody>
      </p:sp>
      <p:sp>
        <p:nvSpPr>
          <p:cNvPr id="97289" name="AutoShape 10"/>
          <p:cNvSpPr>
            <a:spLocks noChangeArrowheads="1"/>
          </p:cNvSpPr>
          <p:nvPr/>
        </p:nvSpPr>
        <p:spPr bwMode="auto">
          <a:xfrm rot="2400000">
            <a:off x="3060452" y="3942997"/>
            <a:ext cx="248708" cy="1007181"/>
          </a:xfrm>
          <a:prstGeom prst="upArrow">
            <a:avLst>
              <a:gd name="adj1" fmla="val 50000"/>
              <a:gd name="adj2" fmla="val 121489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endParaRPr lang="zh-CN" altLang="en-US" sz="177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290" name="AutoShape 11"/>
          <p:cNvSpPr>
            <a:spLocks noChangeArrowheads="1"/>
          </p:cNvSpPr>
          <p:nvPr/>
        </p:nvSpPr>
        <p:spPr bwMode="auto">
          <a:xfrm rot="19200000">
            <a:off x="4513897" y="3920066"/>
            <a:ext cx="264583" cy="1007180"/>
          </a:xfrm>
          <a:prstGeom prst="upArrow">
            <a:avLst>
              <a:gd name="adj1" fmla="val 50000"/>
              <a:gd name="adj2" fmla="val 114200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endParaRPr lang="zh-CN" altLang="en-US" sz="177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291" name="AutoShape 12"/>
          <p:cNvSpPr>
            <a:spLocks noChangeArrowheads="1"/>
          </p:cNvSpPr>
          <p:nvPr/>
        </p:nvSpPr>
        <p:spPr bwMode="auto">
          <a:xfrm rot="2400000">
            <a:off x="6115507" y="3928886"/>
            <a:ext cx="225778" cy="1007181"/>
          </a:xfrm>
          <a:prstGeom prst="upArrow">
            <a:avLst>
              <a:gd name="adj1" fmla="val 50000"/>
              <a:gd name="adj2" fmla="val 133828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endParaRPr lang="zh-CN" altLang="en-US" sz="177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292" name="AutoShape 13"/>
          <p:cNvSpPr>
            <a:spLocks noChangeArrowheads="1"/>
          </p:cNvSpPr>
          <p:nvPr/>
        </p:nvSpPr>
        <p:spPr bwMode="auto">
          <a:xfrm rot="19200000">
            <a:off x="7403146" y="3941233"/>
            <a:ext cx="174624" cy="1008944"/>
          </a:xfrm>
          <a:prstGeom prst="upArrow">
            <a:avLst>
              <a:gd name="adj1" fmla="val 50000"/>
              <a:gd name="adj2" fmla="val 173334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endParaRPr lang="zh-CN" altLang="en-US" sz="177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dirty="0"/>
              <a:t>视图</a:t>
            </a:r>
            <a:r>
              <a:rPr lang="zh-CN" altLang="en-US" dirty="0"/>
              <a:t>的优点</a:t>
            </a:r>
            <a:endParaRPr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31795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个性化服务</a:t>
            </a:r>
          </a:p>
          <a:p>
            <a:pPr lvl="1"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简化了用户观点，使不同用户可以从不同角度观察同一数据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安全性</a:t>
            </a:r>
          </a:p>
          <a:p>
            <a:pPr lvl="1"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“知必所需”，限制用户数据的访问范围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逻辑独立性</a:t>
            </a:r>
          </a:p>
          <a:p>
            <a:pPr lvl="1"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视图作为基本表与外模式之间的映象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advTm="109595"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示例</a:t>
            </a:r>
            <a:endParaRPr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316721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/>
              <a:t>给出老师所教授课程的信息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/>
              <a:t>create view </a:t>
            </a:r>
            <a:r>
              <a:rPr lang="en-US" altLang="zh-CN" dirty="0" err="1"/>
              <a:t>p_course</a:t>
            </a:r>
            <a:r>
              <a:rPr lang="en-US" altLang="zh-CN" dirty="0"/>
              <a:t> As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∏</a:t>
            </a:r>
            <a:r>
              <a:rPr lang="en-US" altLang="zh-CN" baseline="-25000" dirty="0">
                <a:sym typeface="Symbol" pitchFamily="18" charset="2"/>
              </a:rPr>
              <a:t>PN , CN</a:t>
            </a:r>
            <a:r>
              <a:rPr lang="en-US" altLang="zh-CN" dirty="0">
                <a:sym typeface="Symbol" pitchFamily="18" charset="2"/>
              </a:rPr>
              <a:t>(PROF      PC      C)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>
              <a:sym typeface="Symbol" pitchFamily="18" charset="2"/>
            </a:endParaRPr>
          </a:p>
          <a:p>
            <a:pPr marL="266347" indent="-285750" eaLnBrk="1" hangingPunct="1">
              <a:lnSpc>
                <a:spcPct val="130000"/>
              </a:lnSpc>
              <a:buSzPct val="100000"/>
              <a:defRPr/>
            </a:pPr>
            <a:r>
              <a:rPr lang="zh-CN" altLang="en-US" dirty="0">
                <a:sym typeface="Symbol" pitchFamily="18" charset="2"/>
              </a:rPr>
              <a:t>给出李明老师所教授的课程名称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dirty="0">
                <a:sym typeface="Symbol" pitchFamily="18" charset="2"/>
              </a:rPr>
              <a:t></a:t>
            </a:r>
            <a:r>
              <a:rPr lang="en-US" altLang="zh-CN" baseline="-25000" dirty="0">
                <a:sym typeface="Symbol" pitchFamily="18" charset="2"/>
              </a:rPr>
              <a:t>PN = ‘</a:t>
            </a:r>
            <a:r>
              <a:rPr lang="zh-CN" altLang="en-US" baseline="-25000" dirty="0">
                <a:sym typeface="Symbol" pitchFamily="18" charset="2"/>
              </a:rPr>
              <a:t>李明</a:t>
            </a:r>
            <a:r>
              <a:rPr lang="en-US" altLang="zh-CN" baseline="-25000" dirty="0">
                <a:sym typeface="Symbol" pitchFamily="18" charset="2"/>
              </a:rPr>
              <a:t>’</a:t>
            </a:r>
            <a:r>
              <a:rPr lang="zh-CN" altLang="en-US" baseline="-25000" dirty="0"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dirty="0" err="1">
                <a:sym typeface="Symbol" pitchFamily="18" charset="2"/>
              </a:rPr>
              <a:t>p_course</a:t>
            </a:r>
            <a:r>
              <a:rPr lang="en-US" altLang="zh-CN" dirty="0">
                <a:sym typeface="Symbol" pitchFamily="18" charset="2"/>
              </a:rPr>
              <a:t>)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044" name="AutoShape 4"/>
          <p:cNvSpPr>
            <a:spLocks noChangeArrowheads="1"/>
          </p:cNvSpPr>
          <p:nvPr/>
        </p:nvSpPr>
        <p:spPr bwMode="auto">
          <a:xfrm rot="5400000">
            <a:off x="2973558" y="1732124"/>
            <a:ext cx="211667" cy="319264"/>
          </a:xfrm>
          <a:prstGeom prst="flowChartCollat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87045" name="AutoShape 5"/>
          <p:cNvSpPr>
            <a:spLocks noChangeArrowheads="1"/>
          </p:cNvSpPr>
          <p:nvPr/>
        </p:nvSpPr>
        <p:spPr bwMode="auto">
          <a:xfrm rot="5400000">
            <a:off x="3766528" y="1731242"/>
            <a:ext cx="211667" cy="321028"/>
          </a:xfrm>
          <a:prstGeom prst="flowChartCollat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</p:spTree>
  </p:cSld>
  <p:clrMapOvr>
    <a:masterClrMapping/>
  </p:clrMapOvr>
  <p:transition advTm="109595"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视图更新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395582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主码信息缺失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/>
              <a:t>create view </a:t>
            </a:r>
            <a:r>
              <a:rPr lang="en-US" altLang="zh-CN" dirty="0" err="1"/>
              <a:t>p_salary</a:t>
            </a:r>
            <a:r>
              <a:rPr lang="en-US" altLang="zh-CN" dirty="0"/>
              <a:t> as </a:t>
            </a:r>
            <a:r>
              <a:rPr lang="en-US" altLang="zh-CN" dirty="0">
                <a:sym typeface="Symbol" pitchFamily="18" charset="2"/>
              </a:rPr>
              <a:t>∏</a:t>
            </a:r>
            <a:r>
              <a:rPr lang="en-US" altLang="zh-CN" baseline="-25000" dirty="0">
                <a:sym typeface="Symbol" pitchFamily="18" charset="2"/>
              </a:rPr>
              <a:t>PN , SAL</a:t>
            </a:r>
            <a:r>
              <a:rPr lang="en-US" altLang="zh-CN" dirty="0">
                <a:sym typeface="Symbol" pitchFamily="18" charset="2"/>
              </a:rPr>
              <a:t>(PROF)</a:t>
            </a:r>
            <a:endParaRPr lang="en-US" altLang="zh-CN" dirty="0"/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在视图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p_salary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上执行：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 err="1"/>
              <a:t>p_salary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  </a:t>
            </a:r>
            <a:r>
              <a:rPr lang="en-US" altLang="zh-CN" dirty="0" err="1">
                <a:sym typeface="Symbol" pitchFamily="18" charset="2"/>
              </a:rPr>
              <a:t>p_salary</a:t>
            </a:r>
            <a:r>
              <a:rPr lang="en-US" altLang="zh-CN" dirty="0">
                <a:sym typeface="Symbol" pitchFamily="18" charset="2"/>
              </a:rPr>
              <a:t> ∪{(</a:t>
            </a:r>
            <a:r>
              <a:rPr lang="zh-CN" altLang="zh-CN" dirty="0">
                <a:sym typeface="Symbol" pitchFamily="18" charset="2"/>
              </a:rPr>
              <a:t>李明</a:t>
            </a:r>
            <a:r>
              <a:rPr lang="en-US" altLang="zh-CN" dirty="0">
                <a:sym typeface="Symbol" pitchFamily="18" charset="2"/>
              </a:rPr>
              <a:t>, 800)}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>
              <a:sym typeface="Symbol" pitchFamily="18" charset="2"/>
            </a:endParaRP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在基本表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PROF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上执行：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>
                <a:sym typeface="Symbol" pitchFamily="18" charset="2"/>
              </a:rPr>
              <a:t>PROF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 PROF ∪{(</a:t>
            </a:r>
            <a:r>
              <a:rPr lang="zh-CN" altLang="zh-CN" dirty="0">
                <a:sym typeface="Symbol" pitchFamily="18" charset="2"/>
              </a:rPr>
              <a:t>李明</a:t>
            </a:r>
            <a:r>
              <a:rPr lang="en-US" altLang="zh-CN" dirty="0">
                <a:sym typeface="Symbol" pitchFamily="18" charset="2"/>
              </a:rPr>
              <a:t>, 800)}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>
                <a:sym typeface="Symbol" pitchFamily="18" charset="2"/>
              </a:rPr>
              <a:t>	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往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PROF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中加入元组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(</a:t>
            </a: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李明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, 800)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，缺主码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P#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Symbol" pitchFamily="18" charset="2"/>
              </a:rPr>
              <a:t>信息</a:t>
            </a:r>
          </a:p>
        </p:txBody>
      </p:sp>
    </p:spTree>
  </p:cSld>
  <p:clrMapOvr>
    <a:masterClrMapping/>
  </p:clrMapOvr>
  <p:transition advTm="109595"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视图更新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332302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连接属性信息缺失</a:t>
            </a:r>
          </a:p>
          <a:p>
            <a:pPr marL="507995" lvl="1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dirty="0"/>
              <a:t>create view </a:t>
            </a:r>
            <a:r>
              <a:rPr lang="en-US" altLang="zh-CN" dirty="0" err="1"/>
              <a:t>s_dean</a:t>
            </a:r>
            <a:r>
              <a:rPr lang="en-US" altLang="zh-CN" dirty="0"/>
              <a:t> as </a:t>
            </a:r>
            <a:r>
              <a:rPr lang="en-US" altLang="zh-CN" dirty="0">
                <a:sym typeface="Symbol" pitchFamily="18" charset="2"/>
              </a:rPr>
              <a:t>∏</a:t>
            </a:r>
            <a:r>
              <a:rPr lang="en-US" altLang="zh-CN" baseline="-25000" dirty="0">
                <a:sym typeface="Symbol" pitchFamily="18" charset="2"/>
              </a:rPr>
              <a:t>SN , DEAN</a:t>
            </a:r>
            <a:r>
              <a:rPr lang="en-US" altLang="zh-CN" dirty="0">
                <a:sym typeface="Symbol" pitchFamily="18" charset="2"/>
              </a:rPr>
              <a:t>(S      DEPT)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在视图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s_dean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上执行：</a:t>
            </a:r>
          </a:p>
          <a:p>
            <a:pPr lvl="2">
              <a:defRPr/>
            </a:pPr>
            <a:r>
              <a:rPr lang="en-US" altLang="zh-CN" sz="2222" dirty="0" err="1"/>
              <a:t>s_dean</a:t>
            </a:r>
            <a:r>
              <a:rPr lang="en-US" altLang="zh-CN" sz="2222" dirty="0"/>
              <a:t> </a:t>
            </a:r>
            <a:r>
              <a:rPr lang="en-US" altLang="zh-CN" sz="2222" dirty="0">
                <a:sym typeface="Symbol" pitchFamily="18" charset="2"/>
              </a:rPr>
              <a:t> </a:t>
            </a:r>
            <a:r>
              <a:rPr lang="en-US" altLang="zh-CN" sz="2222" dirty="0" err="1"/>
              <a:t>s_dean</a:t>
            </a:r>
            <a:r>
              <a:rPr lang="en-US" altLang="zh-CN" sz="2222" dirty="0"/>
              <a:t> </a:t>
            </a:r>
            <a:r>
              <a:rPr lang="en-US" altLang="zh-CN" sz="2000" dirty="0">
                <a:sym typeface="Symbol" pitchFamily="18" charset="2"/>
              </a:rPr>
              <a:t>∪</a:t>
            </a:r>
            <a:r>
              <a:rPr lang="en-US" altLang="zh-CN" sz="2222" dirty="0">
                <a:sym typeface="Symbol" pitchFamily="18" charset="2"/>
              </a:rPr>
              <a:t>{(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叶开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伍魁</a:t>
            </a:r>
            <a:r>
              <a:rPr lang="en-US" altLang="zh-CN" sz="2222" dirty="0">
                <a:sym typeface="Symbol" pitchFamily="18" charset="2"/>
              </a:rPr>
              <a:t>)}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在基本表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上执行：</a:t>
            </a:r>
          </a:p>
          <a:p>
            <a:pPr lvl="2">
              <a:defRPr/>
            </a:pPr>
            <a:r>
              <a:rPr lang="en-US" altLang="zh-CN" sz="2222" dirty="0"/>
              <a:t>S </a:t>
            </a:r>
            <a:r>
              <a:rPr lang="en-US" altLang="zh-CN" sz="2222" dirty="0">
                <a:sym typeface="Symbol" pitchFamily="18" charset="2"/>
              </a:rPr>
              <a:t> S</a:t>
            </a:r>
            <a:r>
              <a:rPr lang="en-US" altLang="zh-CN" sz="2222" dirty="0"/>
              <a:t> </a:t>
            </a:r>
            <a:r>
              <a:rPr lang="en-US" altLang="zh-CN" sz="2222" dirty="0">
                <a:sym typeface="Symbol" pitchFamily="18" charset="2"/>
              </a:rPr>
              <a:t>∪{(null,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叶开</a:t>
            </a:r>
            <a:r>
              <a:rPr lang="en-US" altLang="zh-CN" sz="2222" dirty="0">
                <a:sym typeface="Symbol" pitchFamily="18" charset="2"/>
              </a:rPr>
              <a:t>, null, null)}</a:t>
            </a:r>
            <a:endParaRPr lang="en-US" altLang="zh-CN" sz="2222" dirty="0"/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在基本表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上执行：</a:t>
            </a:r>
          </a:p>
          <a:p>
            <a:pPr lvl="2">
              <a:defRPr/>
            </a:pPr>
            <a:r>
              <a:rPr lang="en-US" altLang="zh-CN" sz="2222" dirty="0"/>
              <a:t>DEPT</a:t>
            </a:r>
            <a:r>
              <a:rPr lang="en-US" altLang="zh-CN" sz="2222" dirty="0">
                <a:sym typeface="Symbol" pitchFamily="18" charset="2"/>
              </a:rPr>
              <a:t> S</a:t>
            </a:r>
            <a:r>
              <a:rPr lang="en-US" altLang="zh-CN" sz="2222" dirty="0"/>
              <a:t> </a:t>
            </a:r>
            <a:r>
              <a:rPr lang="en-US" altLang="zh-CN" sz="2222" dirty="0">
                <a:sym typeface="Symbol" pitchFamily="18" charset="2"/>
              </a:rPr>
              <a:t>∪{(null, null,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伍魁</a:t>
            </a:r>
            <a:r>
              <a:rPr lang="en-US" altLang="zh-CN" sz="2222" dirty="0">
                <a:sym typeface="Symbol" pitchFamily="18" charset="2"/>
              </a:rPr>
              <a:t>)}</a:t>
            </a:r>
          </a:p>
        </p:txBody>
      </p:sp>
      <p:sp>
        <p:nvSpPr>
          <p:cNvPr id="93188" name="AutoShape 4"/>
          <p:cNvSpPr>
            <a:spLocks noChangeArrowheads="1"/>
          </p:cNvSpPr>
          <p:nvPr/>
        </p:nvSpPr>
        <p:spPr bwMode="auto">
          <a:xfrm rot="5400000">
            <a:off x="5188013" y="1417340"/>
            <a:ext cx="211667" cy="211667"/>
          </a:xfrm>
          <a:prstGeom prst="flowChartCollat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1397" name="Rectangle 5"/>
          <p:cNvSpPr>
            <a:spLocks noChangeArrowheads="1"/>
          </p:cNvSpPr>
          <p:nvPr/>
        </p:nvSpPr>
        <p:spPr bwMode="auto">
          <a:xfrm>
            <a:off x="1432278" y="4377972"/>
            <a:ext cx="4402667" cy="49388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en-US" altLang="zh-CN" sz="1778">
                <a:latin typeface="微软雅黑" panose="020B0503020204020204" pitchFamily="34" charset="-122"/>
                <a:ea typeface="微软雅黑" panose="020B0503020204020204" pitchFamily="34" charset="-122"/>
              </a:rPr>
              <a:t>null = null?</a:t>
            </a:r>
          </a:p>
        </p:txBody>
      </p:sp>
    </p:spTree>
  </p:cSld>
  <p:clrMapOvr>
    <a:masterClrMapping/>
  </p:clrMapOvr>
  <p:transition advTm="109595"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视图更新</a:t>
            </a:r>
          </a:p>
        </p:txBody>
      </p:sp>
      <p:graphicFrame>
        <p:nvGraphicFramePr>
          <p:cNvPr id="572501" name="Group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429884"/>
              </p:ext>
            </p:extLst>
          </p:nvPr>
        </p:nvGraphicFramePr>
        <p:xfrm>
          <a:off x="2899832" y="956960"/>
          <a:ext cx="3894668" cy="1947335"/>
        </p:xfrm>
        <a:graphic>
          <a:graphicData uri="http://schemas.openxmlformats.org/drawingml/2006/table">
            <a:tbl>
              <a:tblPr/>
              <a:tblGrid>
                <a:gridCol w="973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S#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SN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AGE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D#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s1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张三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20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d1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s2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李四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23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d2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s3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王五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22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d3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null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  <a:sym typeface="Symbol" pitchFamily="18" charset="2"/>
                        </a:rPr>
                        <a:t>叶开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null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null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2502" name="Group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001618"/>
              </p:ext>
            </p:extLst>
          </p:nvPr>
        </p:nvGraphicFramePr>
        <p:xfrm>
          <a:off x="6900332" y="955196"/>
          <a:ext cx="2921001" cy="1949100"/>
        </p:xfrm>
        <a:graphic>
          <a:graphicData uri="http://schemas.openxmlformats.org/drawingml/2006/table">
            <a:tbl>
              <a:tblPr/>
              <a:tblGrid>
                <a:gridCol w="973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D#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DN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DEAN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d1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物理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莫愁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d2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数学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乐天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d3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化学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安然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null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null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  <a:sym typeface="Symbol" pitchFamily="18" charset="2"/>
                        </a:rPr>
                        <a:t>伍魁</a:t>
                      </a: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2503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550790"/>
              </p:ext>
            </p:extLst>
          </p:nvPr>
        </p:nvGraphicFramePr>
        <p:xfrm>
          <a:off x="862542" y="956960"/>
          <a:ext cx="1947334" cy="1947335"/>
        </p:xfrm>
        <a:graphic>
          <a:graphicData uri="http://schemas.openxmlformats.org/drawingml/2006/table">
            <a:tbl>
              <a:tblPr/>
              <a:tblGrid>
                <a:gridCol w="973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SN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DEAN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张三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莫愁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李四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乐天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王五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安然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  <a:sym typeface="Symbol" pitchFamily="18" charset="2"/>
                        </a:rPr>
                        <a:t>叶开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  <a:sym typeface="Symbol" pitchFamily="18" charset="2"/>
                        </a:rPr>
                        <a:t>伍魁</a:t>
                      </a:r>
                    </a:p>
                  </a:txBody>
                  <a:tcPr marL="101600" marR="101600" marT="42333" marB="423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0433" name="AutoShape 81"/>
          <p:cNvSpPr>
            <a:spLocks noChangeArrowheads="1"/>
          </p:cNvSpPr>
          <p:nvPr/>
        </p:nvSpPr>
        <p:spPr bwMode="auto">
          <a:xfrm>
            <a:off x="6290027" y="3325862"/>
            <a:ext cx="1150056" cy="409222"/>
          </a:xfrm>
          <a:prstGeom prst="wedgeRoundRectCallout">
            <a:avLst>
              <a:gd name="adj1" fmla="val 41273"/>
              <a:gd name="adj2" fmla="val -150000"/>
              <a:gd name="adj3" fmla="val 16667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</a:pPr>
            <a:r>
              <a:rPr lang="zh-CN" altLang="en-US" sz="1778">
                <a:latin typeface="微软雅黑" panose="020B0503020204020204" pitchFamily="34" charset="-122"/>
                <a:ea typeface="微软雅黑" panose="020B0503020204020204" pitchFamily="34" charset="-122"/>
              </a:rPr>
              <a:t>连接属性</a:t>
            </a:r>
          </a:p>
        </p:txBody>
      </p:sp>
      <p:sp>
        <p:nvSpPr>
          <p:cNvPr id="100434" name="AutoShape 82"/>
          <p:cNvSpPr>
            <a:spLocks noChangeArrowheads="1"/>
          </p:cNvSpPr>
          <p:nvPr/>
        </p:nvSpPr>
        <p:spPr bwMode="auto">
          <a:xfrm>
            <a:off x="6282971" y="3325862"/>
            <a:ext cx="1150056" cy="409222"/>
          </a:xfrm>
          <a:prstGeom prst="wedgeRoundRectCallout">
            <a:avLst>
              <a:gd name="adj1" fmla="val -36963"/>
              <a:gd name="adj2" fmla="val -150000"/>
              <a:gd name="adj3" fmla="val 16667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连接属性</a:t>
            </a:r>
          </a:p>
        </p:txBody>
      </p:sp>
      <p:sp>
        <p:nvSpPr>
          <p:cNvPr id="102483" name="Rectangle 83"/>
          <p:cNvSpPr>
            <a:spLocks noChangeArrowheads="1"/>
          </p:cNvSpPr>
          <p:nvPr/>
        </p:nvSpPr>
        <p:spPr bwMode="auto">
          <a:xfrm>
            <a:off x="1539875" y="3865612"/>
            <a:ext cx="7080250" cy="98777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zh-CN" altLang="en-US" sz="1778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视图定义中不包括连接属性</a:t>
            </a:r>
            <a:r>
              <a:rPr lang="en-US" altLang="zh-CN" sz="1778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D#</a:t>
            </a:r>
          </a:p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  <a:sym typeface="MT Extra" pitchFamily="18" charset="2"/>
              </a:rPr>
              <a:t>因此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  <a:sym typeface="MT Extra" pitchFamily="18" charset="2"/>
              </a:rPr>
              <a:t>SDEPT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结果中不包括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叶开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, 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伍魁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</a:p>
        </p:txBody>
      </p:sp>
    </p:spTree>
  </p:cSld>
  <p:clrMapOvr>
    <a:masterClrMapping/>
  </p:clrMapOvr>
  <p:transition advTm="109595"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物化视图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420044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>
                <a:highlight>
                  <a:srgbClr val="FFFF00"/>
                </a:highlight>
              </a:rPr>
              <a:t>视图的计算结果被实际存储起来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>
                <a:highlight>
                  <a:srgbClr val="FFFF00"/>
                </a:highlight>
              </a:rPr>
              <a:t>物化视图可以看成是数据库的</a:t>
            </a:r>
            <a:r>
              <a:rPr lang="en-US" altLang="zh-CN" dirty="0">
                <a:highlight>
                  <a:srgbClr val="FFFF00"/>
                </a:highlight>
              </a:rPr>
              <a:t>cache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查询物化视图比重新计算视图要快许多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需要进行物化视图与基本表之间的一致性维护</a:t>
            </a:r>
          </a:p>
          <a:p>
            <a:pPr marL="380996" indent="-380996" eaLnBrk="1" hangingPunct="1">
              <a:lnSpc>
                <a:spcPct val="130000"/>
              </a:lnSpc>
              <a:defRPr/>
            </a:pPr>
            <a:r>
              <a:rPr lang="zh-CN" altLang="en-US" dirty="0"/>
              <a:t>应用场合：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任何需要快速访问派生数据、或视图的重新计算非常昂贵、或查询需要耗费非常高的</a:t>
            </a:r>
            <a:r>
              <a:rPr lang="en-US" altLang="zh-CN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1778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和磁盘吞吐量的应用场合，都可以使用物化视图来提高效率</a:t>
            </a:r>
            <a:endParaRPr lang="en-US" altLang="zh-CN" sz="1778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sz="1778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30000"/>
              </a:lnSpc>
              <a:buSzPct val="60000"/>
              <a:buNone/>
              <a:defRPr/>
            </a:pPr>
            <a:r>
              <a:rPr lang="en-US" altLang="zh-CN" sz="2178" dirty="0"/>
              <a:t>Oracle</a:t>
            </a:r>
            <a:r>
              <a:rPr lang="zh-CN" altLang="en-US" sz="2178" dirty="0"/>
              <a:t>可以定义物化视图，在</a:t>
            </a:r>
            <a:r>
              <a:rPr lang="en-US" altLang="zh-CN" sz="2178" dirty="0"/>
              <a:t>SQL Server</a:t>
            </a:r>
            <a:r>
              <a:rPr lang="zh-CN" altLang="en-US" sz="2178" dirty="0"/>
              <a:t>中叫</a:t>
            </a:r>
            <a:r>
              <a:rPr lang="en-US" altLang="zh-CN" sz="2178" dirty="0"/>
              <a:t>snapshot</a:t>
            </a:r>
            <a:r>
              <a:rPr lang="zh-CN" altLang="en-US" sz="2178" dirty="0"/>
              <a:t>快照</a:t>
            </a:r>
            <a:endParaRPr lang="en-US" altLang="zh-CN" sz="2178" dirty="0"/>
          </a:p>
        </p:txBody>
      </p:sp>
    </p:spTree>
  </p:cSld>
  <p:clrMapOvr>
    <a:masterClrMapping/>
  </p:clrMapOvr>
  <p:transition advTm="109595"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dirty="0"/>
              <a:t>物化视图</a:t>
            </a:r>
            <a:r>
              <a:rPr lang="zh-CN" altLang="en-US" dirty="0"/>
              <a:t>应用示例</a:t>
            </a:r>
            <a:endParaRPr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7513" y="769938"/>
            <a:ext cx="9001000" cy="275787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b="0" dirty="0"/>
              <a:t>一个零售数据库，存储</a:t>
            </a:r>
            <a:r>
              <a:rPr lang="en-US" altLang="zh-CN" b="0" dirty="0"/>
              <a:t>TB</a:t>
            </a:r>
            <a:r>
              <a:rPr lang="zh-CN" altLang="en-US" b="0" dirty="0"/>
              <a:t>数量级的几个月的销售数据。而诸如某个某件商品的销售总量这样的查询，每天可能要被零售商、仓库管理员、市场部人员执行若干次。这时可以将商品的销售总量查询结果定义为物化视图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lang="zh-CN" altLang="en-US" b="0" dirty="0"/>
              <a:t>一个处理定单与产品的事务系统，大量的查询需要连接定单与产品表，可以将定单与产品表的连接结果定义为物化视图</a:t>
            </a:r>
          </a:p>
        </p:txBody>
      </p:sp>
    </p:spTree>
  </p:cSld>
  <p:clrMapOvr>
    <a:masterClrMapping/>
  </p:clrMapOvr>
  <p:transition advTm="109595"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EEC048C-7306-4843-8181-069912E6FDBE}"/>
              </a:ext>
            </a:extLst>
          </p:cNvPr>
          <p:cNvSpPr/>
          <p:nvPr/>
        </p:nvSpPr>
        <p:spPr>
          <a:xfrm>
            <a:off x="0" y="2653377"/>
            <a:ext cx="10160000" cy="30616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t>练习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DCED7C-1D67-42F7-A59A-E3C0FAEEAB2C}"/>
              </a:ext>
            </a:extLst>
          </p:cNvPr>
          <p:cNvSpPr txBox="1"/>
          <p:nvPr/>
        </p:nvSpPr>
        <p:spPr>
          <a:xfrm>
            <a:off x="716945" y="673949"/>
            <a:ext cx="8320674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S(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Sno,SName,Age,Sex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C(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Cno,CNanme,Teacher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SC(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Sno,Cno,Grade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是学生关系，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是学号，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是学生姓名，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是年龄，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Sex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是性别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是课程关系，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是课程号，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CName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是课程名，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Teacher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是教师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是选课关系，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Grade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是成绩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用关系代数表示以下数据检索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D3F8C520-FEED-4C54-AD10-B567909E6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219" y="3001270"/>
            <a:ext cx="4844412" cy="2316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8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．检索选修课程号为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k1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k5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的学生的学生号</a:t>
            </a:r>
            <a:endParaRPr kumimoji="0" lang="zh-CN" alt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9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．检索选修全部课程的学生姓名</a:t>
            </a:r>
            <a:endParaRPr kumimoji="0" lang="zh-CN" alt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10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．检索选修课程包含学号为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的学生所修课程的学生学号</a:t>
            </a:r>
            <a:endParaRPr kumimoji="0" lang="zh-CN" alt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11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．检索选修课程名为“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语言”的学生学号和姓名</a:t>
            </a:r>
            <a:endParaRPr kumimoji="0" lang="zh-CN" alt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．检索不选修‘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k8’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课程的学生姓名和年龄</a:t>
            </a:r>
            <a:endParaRPr kumimoji="0" lang="zh-CN" alt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13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．检索‘程军’老师所授课程的课程号和课程名</a:t>
            </a:r>
            <a:endParaRPr kumimoji="0" lang="zh-CN" alt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14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．检索年龄大于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21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的学生的学生号和姓名</a:t>
            </a:r>
            <a:endParaRPr kumimoji="0" lang="zh-CN" alt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745BE-AA70-4159-A422-EB5DC63512F8}"/>
              </a:ext>
            </a:extLst>
          </p:cNvPr>
          <p:cNvSpPr txBox="1"/>
          <p:nvPr/>
        </p:nvSpPr>
        <p:spPr>
          <a:xfrm>
            <a:off x="255464" y="3013417"/>
            <a:ext cx="5142755" cy="2508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．检索选修课程号为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k5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的学生学号和成绩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．检索选修课程号为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的学生的学号和姓名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．检索至少选修‘程军’老师所授全部课程的学生姓名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．检索‘李强’同学不学课程的课程号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．检索至少选修两们课程的学生的学号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．检索全部学生都选修的课程的课程号和课程名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．检索选修课程包含‘程军’老师所授课程之一的学生的学号</a:t>
            </a:r>
          </a:p>
          <a:p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766" y="106852"/>
            <a:ext cx="8968748" cy="51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3" tIns="50797" rIns="101593" bIns="50797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t>关系数据库语言的分类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3" y="769938"/>
            <a:ext cx="9001000" cy="485556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80996" indent="-380996" eaLnBrk="1" hangingPunct="1">
              <a:lnSpc>
                <a:spcPct val="130000"/>
              </a:lnSpc>
              <a:buClr>
                <a:schemeClr val="tx1"/>
              </a:buClr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/>
              <a:t>关系代数语言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用对关系的运算来表达查询要求。</a:t>
            </a:r>
            <a:endParaRPr lang="en-US" altLang="zh-CN" sz="1778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代表：</a:t>
            </a:r>
            <a:r>
              <a:rPr lang="en-US" altLang="zh-CN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ISBL</a:t>
            </a:r>
          </a:p>
          <a:p>
            <a:pPr marL="380996" indent="-380996" eaLnBrk="1" hangingPunct="1"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000" dirty="0"/>
              <a:t>关系演算语言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：用谓词来表达查询要求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元组关系演算语言</a:t>
            </a:r>
          </a:p>
          <a:p>
            <a:pPr lvl="2">
              <a:buSzPct val="60000"/>
              <a:buFont typeface="Wingdings" panose="05000000000000000000" pitchFamily="2" charset="2"/>
              <a:buChar char="ü"/>
              <a:defRPr/>
            </a:pPr>
            <a:r>
              <a:rPr lang="zh-CN" altLang="en-US" sz="1556" dirty="0"/>
              <a:t>谓词变元的基本对象是元组变量</a:t>
            </a:r>
          </a:p>
          <a:p>
            <a:pPr lvl="2">
              <a:buSzPct val="60000"/>
              <a:buFont typeface="Wingdings" panose="05000000000000000000" pitchFamily="2" charset="2"/>
              <a:buChar char="ü"/>
              <a:defRPr/>
            </a:pPr>
            <a:r>
              <a:rPr lang="zh-CN" altLang="en-US" sz="1556" dirty="0"/>
              <a:t>代表：</a:t>
            </a:r>
            <a:r>
              <a:rPr lang="en-US" altLang="zh-CN" sz="1556" dirty="0"/>
              <a:t>APLHA, QUEL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域关系演算语言    </a:t>
            </a:r>
          </a:p>
          <a:p>
            <a:pPr lvl="2">
              <a:buSzPct val="60000"/>
              <a:buFont typeface="Wingdings" panose="05000000000000000000" pitchFamily="2" charset="2"/>
              <a:buChar char="ü"/>
              <a:defRPr/>
            </a:pPr>
            <a:r>
              <a:rPr lang="zh-CN" altLang="en-US" sz="1556" dirty="0"/>
              <a:t>谓词变元的基本对象是域变量</a:t>
            </a:r>
          </a:p>
          <a:p>
            <a:pPr lvl="2">
              <a:buSzPct val="60000"/>
              <a:buFont typeface="Wingdings" panose="05000000000000000000" pitchFamily="2" charset="2"/>
              <a:buChar char="ü"/>
              <a:defRPr/>
            </a:pPr>
            <a:r>
              <a:rPr lang="zh-CN" altLang="en-US" sz="1556" dirty="0"/>
              <a:t>代表：</a:t>
            </a:r>
            <a:r>
              <a:rPr lang="en-US" altLang="zh-CN" sz="1556" dirty="0"/>
              <a:t>QBE</a:t>
            </a:r>
          </a:p>
          <a:p>
            <a:pPr marL="380996" indent="-380996" eaLnBrk="1" hangingPunct="1"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000" dirty="0"/>
              <a:t>结构化查询语言</a:t>
            </a:r>
          </a:p>
          <a:p>
            <a:pPr lvl="1" eaLnBrk="1" hangingPunct="1">
              <a:lnSpc>
                <a:spcPct val="130000"/>
              </a:lnSpc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代表：</a:t>
            </a:r>
            <a:r>
              <a:rPr lang="en-US" altLang="zh-CN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SQL</a:t>
            </a:r>
            <a:r>
              <a:rPr lang="zh-CN" altLang="en-US" sz="1778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4287" y="2122550"/>
            <a:ext cx="3538361" cy="2048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42" y="810494"/>
            <a:ext cx="3392756" cy="10114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656064" y="4369668"/>
            <a:ext cx="3538361" cy="108339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</a:t>
            </a:r>
            <a:r>
              <a:rPr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号学生所选修的课程号</a:t>
            </a:r>
            <a:endParaRPr lang="en-US" altLang="zh-CN" sz="177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C# from SC </a:t>
            </a:r>
          </a:p>
          <a:p>
            <a:pPr algn="ctr" eaLnBrk="1" hangingPunct="1">
              <a:lnSpc>
                <a:spcPts val="2222"/>
              </a:lnSpc>
              <a:spcBef>
                <a:spcPct val="20000"/>
              </a:spcBef>
              <a:defRPr/>
            </a:pPr>
            <a:r>
              <a:rPr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 S#=‘001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09FC441-610A-4715-A751-570C9CB80BE6}"/>
              </a:ext>
            </a:extLst>
          </p:cNvPr>
          <p:cNvSpPr/>
          <p:nvPr/>
        </p:nvSpPr>
        <p:spPr>
          <a:xfrm>
            <a:off x="5415326" y="1777380"/>
            <a:ext cx="4176464" cy="191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关系模型概述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关系操作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关系的完整性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关系代数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4176DB2-61B3-47AA-8BE7-833D38D08007}"/>
              </a:ext>
            </a:extLst>
          </p:cNvPr>
          <p:cNvCxnSpPr>
            <a:cxnSpLocks/>
          </p:cNvCxnSpPr>
          <p:nvPr/>
        </p:nvCxnSpPr>
        <p:spPr>
          <a:xfrm>
            <a:off x="5512048" y="3129056"/>
            <a:ext cx="3123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22962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数据库模板</Template>
  <TotalTime>7598</TotalTime>
  <Words>6237</Words>
  <Application>Microsoft Office PowerPoint</Application>
  <PresentationFormat>自定义</PresentationFormat>
  <Paragraphs>1557</Paragraphs>
  <Slides>79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6" baseType="lpstr">
      <vt:lpstr>Monotype Sorts</vt:lpstr>
      <vt:lpstr>华文仿宋</vt:lpstr>
      <vt:lpstr>华文中宋</vt:lpstr>
      <vt:lpstr>楷体_GB2312</vt:lpstr>
      <vt:lpstr>宋体</vt:lpstr>
      <vt:lpstr>微软雅黑</vt:lpstr>
      <vt:lpstr>微软雅黑</vt:lpstr>
      <vt:lpstr>幼圆</vt:lpstr>
      <vt:lpstr>Arial</vt:lpstr>
      <vt:lpstr>Calibri</vt:lpstr>
      <vt:lpstr>Courier New</vt:lpstr>
      <vt:lpstr>Helvetica</vt:lpstr>
      <vt:lpstr>Tahoma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笛卡尔积（作用对象为元组）</vt:lpstr>
      <vt:lpstr>关系的性质</vt:lpstr>
      <vt:lpstr>关系模式</vt:lpstr>
      <vt:lpstr>PowerPoint 演示文稿</vt:lpstr>
      <vt:lpstr>关系基本操作</vt:lpstr>
      <vt:lpstr>关系数据库语言的分类</vt:lpstr>
      <vt:lpstr>PowerPoint 演示文稿</vt:lpstr>
      <vt:lpstr>关系的三类完整性约束</vt:lpstr>
      <vt:lpstr>实体完整性（主码不能为空）</vt:lpstr>
      <vt:lpstr>引用完整性（外码必须原始就存在）</vt:lpstr>
      <vt:lpstr>引用完整性</vt:lpstr>
      <vt:lpstr>引用完整性</vt:lpstr>
      <vt:lpstr>引用完整性</vt:lpstr>
      <vt:lpstr>外码的取值</vt:lpstr>
      <vt:lpstr>引用完整性</vt:lpstr>
      <vt:lpstr>域完整性</vt:lpstr>
      <vt:lpstr>下列数据能否插入P表中？</vt:lpstr>
      <vt:lpstr>外键定义举例</vt:lpstr>
      <vt:lpstr>PowerPoint 演示文稿</vt:lpstr>
      <vt:lpstr>关系代数</vt:lpstr>
      <vt:lpstr>关系代数运算分类</vt:lpstr>
      <vt:lpstr>关系代数的运算符</vt:lpstr>
      <vt:lpstr>集合运算——并Union (∪)</vt:lpstr>
      <vt:lpstr>集合运算——并Union (∪)</vt:lpstr>
      <vt:lpstr>集合运算——并Union (∪)</vt:lpstr>
      <vt:lpstr>集合运算——差Minus (-)</vt:lpstr>
      <vt:lpstr>集合运算——差Minus (-)</vt:lpstr>
      <vt:lpstr>集合运算——交Intersect (∩)</vt:lpstr>
      <vt:lpstr>集合运算——交Intersect (∩)</vt:lpstr>
      <vt:lpstr>集合运算——交Intersect (∩)</vt:lpstr>
      <vt:lpstr>集合运算——笛卡儿积(×)</vt:lpstr>
      <vt:lpstr>集合运算——笛卡儿积(×)</vt:lpstr>
      <vt:lpstr>选择运算</vt:lpstr>
      <vt:lpstr>关系运算——选择(σ)</vt:lpstr>
      <vt:lpstr>关系运算——选择(σ)</vt:lpstr>
      <vt:lpstr>举例</vt:lpstr>
      <vt:lpstr>选择举例</vt:lpstr>
      <vt:lpstr>投影运算π</vt:lpstr>
      <vt:lpstr>投影运算</vt:lpstr>
      <vt:lpstr>投影</vt:lpstr>
      <vt:lpstr>投影</vt:lpstr>
      <vt:lpstr>投影</vt:lpstr>
      <vt:lpstr>关系代数—改名(ρ)</vt:lpstr>
      <vt:lpstr>笛卡尔积运算</vt:lpstr>
      <vt:lpstr>笛卡尔积运算</vt:lpstr>
      <vt:lpstr>笛卡尔积运算</vt:lpstr>
      <vt:lpstr>内连接</vt:lpstr>
      <vt:lpstr>连接</vt:lpstr>
      <vt:lpstr>连接</vt:lpstr>
      <vt:lpstr>自然连接</vt:lpstr>
      <vt:lpstr>自然连接</vt:lpstr>
      <vt:lpstr>外连接</vt:lpstr>
      <vt:lpstr>外连接</vt:lpstr>
      <vt:lpstr>外连接</vt:lpstr>
      <vt:lpstr>外连接</vt:lpstr>
      <vt:lpstr>外连接</vt:lpstr>
      <vt:lpstr>外连接</vt:lpstr>
      <vt:lpstr>综合举例！！！！！！！！！！！！！！</vt:lpstr>
      <vt:lpstr>赋值运算</vt:lpstr>
      <vt:lpstr>广义投影</vt:lpstr>
      <vt:lpstr>聚集函数</vt:lpstr>
      <vt:lpstr>聚集函数</vt:lpstr>
      <vt:lpstr>聚集函数</vt:lpstr>
      <vt:lpstr>分组和聚集函数</vt:lpstr>
      <vt:lpstr>聚集函数</vt:lpstr>
      <vt:lpstr>数据库修改</vt:lpstr>
      <vt:lpstr>数据库修改</vt:lpstr>
      <vt:lpstr>数据库修改更新操作</vt:lpstr>
      <vt:lpstr>视图</vt:lpstr>
      <vt:lpstr>视图的优点</vt:lpstr>
      <vt:lpstr>示例</vt:lpstr>
      <vt:lpstr>视图更新</vt:lpstr>
      <vt:lpstr>视图更新</vt:lpstr>
      <vt:lpstr>视图更新</vt:lpstr>
      <vt:lpstr>物化视图</vt:lpstr>
      <vt:lpstr>物化视图应用示例</vt:lpstr>
      <vt:lpstr>练习</vt:lpstr>
    </vt:vector>
  </TitlesOfParts>
  <Company>beijing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关系数据库.ppt</dc:title>
  <dc:creator>隆承志</dc:creator>
  <cp:lastModifiedBy>映松 陈</cp:lastModifiedBy>
  <cp:revision>1247</cp:revision>
  <dcterms:created xsi:type="dcterms:W3CDTF">1999-06-22T14:41:12Z</dcterms:created>
  <dcterms:modified xsi:type="dcterms:W3CDTF">2023-06-02T11:22:28Z</dcterms:modified>
</cp:coreProperties>
</file>